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30" r:id="rId1"/>
  </p:sldMasterIdLst>
  <p:notesMasterIdLst>
    <p:notesMasterId r:id="rId28"/>
  </p:notesMasterIdLst>
  <p:sldIdLst>
    <p:sldId id="256" r:id="rId2"/>
    <p:sldId id="269" r:id="rId3"/>
    <p:sldId id="296" r:id="rId4"/>
    <p:sldId id="270" r:id="rId5"/>
    <p:sldId id="274" r:id="rId6"/>
    <p:sldId id="272" r:id="rId7"/>
    <p:sldId id="298" r:id="rId8"/>
    <p:sldId id="312" r:id="rId9"/>
    <p:sldId id="311" r:id="rId10"/>
    <p:sldId id="276" r:id="rId11"/>
    <p:sldId id="259" r:id="rId12"/>
    <p:sldId id="299" r:id="rId13"/>
    <p:sldId id="291" r:id="rId14"/>
    <p:sldId id="261" r:id="rId15"/>
    <p:sldId id="308" r:id="rId16"/>
    <p:sldId id="289" r:id="rId17"/>
    <p:sldId id="302" r:id="rId18"/>
    <p:sldId id="304" r:id="rId19"/>
    <p:sldId id="292" r:id="rId20"/>
    <p:sldId id="310" r:id="rId21"/>
    <p:sldId id="294" r:id="rId22"/>
    <p:sldId id="309" r:id="rId23"/>
    <p:sldId id="267" r:id="rId24"/>
    <p:sldId id="305" r:id="rId25"/>
    <p:sldId id="313" r:id="rId26"/>
    <p:sldId id="265" r:id="rId27"/>
  </p:sldIdLst>
  <p:sldSz cx="9144000" cy="6858000" type="screen4x3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CC"/>
    <a:srgbClr val="33CCFF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72" autoAdjust="0"/>
    <p:restoredTop sz="88504" autoAdjust="0"/>
  </p:normalViewPr>
  <p:slideViewPr>
    <p:cSldViewPr>
      <p:cViewPr varScale="1">
        <p:scale>
          <a:sx n="103" d="100"/>
          <a:sy n="103" d="100"/>
        </p:scale>
        <p:origin x="147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>
      <p:cViewPr>
        <p:scale>
          <a:sx n="60" d="100"/>
          <a:sy n="60" d="100"/>
        </p:scale>
        <p:origin x="-2958" y="-414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591" cy="465138"/>
          </a:xfrm>
          <a:prstGeom prst="rect">
            <a:avLst/>
          </a:prstGeom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3827" y="0"/>
            <a:ext cx="2972590" cy="465138"/>
          </a:xfrm>
          <a:prstGeom prst="rect">
            <a:avLst/>
          </a:prstGeom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fld id="{056A7F52-5C5F-4185-B90F-0CF26E706C93}" type="datetime1">
              <a:rPr lang="en-US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696913"/>
            <a:ext cx="4646612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2446" tIns="46223" rIns="92446" bIns="46223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6591" y="4416426"/>
            <a:ext cx="5486400" cy="4183063"/>
          </a:xfrm>
          <a:prstGeom prst="rect">
            <a:avLst/>
          </a:prstGeom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675"/>
            <a:ext cx="2972591" cy="465138"/>
          </a:xfrm>
          <a:prstGeom prst="rect">
            <a:avLst/>
          </a:prstGeom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3827" y="8829675"/>
            <a:ext cx="2972590" cy="465138"/>
          </a:xfrm>
          <a:prstGeom prst="rect">
            <a:avLst/>
          </a:prstGeom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fld id="{B0B8A5C5-BE87-4E83-A2CC-EEDDB5CA61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6788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89FB411-1003-43ED-9B22-F1616FD94A71}" type="slidenum">
              <a:rPr lang="en-US" smtClean="0"/>
              <a:pPr/>
              <a:t>1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5360995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59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58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05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450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748B2B2-F49C-48C2-B233-BC1918467F85}" type="slidenum">
              <a:rPr lang="en-US" smtClean="0"/>
              <a:pPr/>
              <a:t>14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13664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14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99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390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12390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A9297E-A999-4EAF-A187-CC474C45A769}" type="slidenum">
              <a:rPr lang="en-US" smtClean="0">
                <a:cs typeface="Arial" charset="0"/>
              </a:rPr>
              <a:pPr/>
              <a:t>17</a:t>
            </a:fld>
            <a:endParaRPr lang="en-US" smtClean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524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2185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  <p:sp>
        <p:nvSpPr>
          <p:cNvPr id="1218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062B764-E982-4A47-AF40-70CA71DD2FB2}" type="slidenum">
              <a:rPr lang="en-US" smtClean="0">
                <a:cs typeface="Arial" charset="0"/>
              </a:rPr>
              <a:pPr/>
              <a:t>18</a:t>
            </a:fld>
            <a:endParaRPr lang="en-US" smtClean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00578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254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657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02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E527CEB0-F455-4C5E-B31D-E157FF7B3422}" type="slidenum">
              <a:rPr lang="en-US" smtClean="0">
                <a:latin typeface="Arial" charset="0"/>
              </a:rPr>
              <a:pPr/>
              <a:t>2</a:t>
            </a:fld>
            <a:endParaRPr lang="en-US" smtClean="0">
              <a:latin typeface="Arial" charset="0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>
            <a:normAutofit fontScale="92500" lnSpcReduction="10000"/>
          </a:bodyPr>
          <a:lstStyle/>
          <a:p>
            <a:pPr eaLnBrk="1" hangingPunct="1"/>
            <a:endParaRPr lang="en-US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119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1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/>
            <a:endParaRPr lang="en-US" dirty="0" smtClean="0"/>
          </a:p>
        </p:txBody>
      </p:sp>
      <p:sp>
        <p:nvSpPr>
          <p:cNvPr id="491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7AD35C2A-4348-495B-9036-88E58C791F13}" type="slidenum">
              <a:rPr lang="en-US" smtClean="0"/>
              <a:pPr/>
              <a:t>23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762153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951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5120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F808845-4A4E-4431-A5B3-657D86287AAE}" type="slidenum">
              <a:rPr lang="en-US" smtClean="0"/>
              <a:pPr/>
              <a:t>26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2477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AFE4437-608C-48FB-A0C9-1FC3D43A22BC}" type="slidenum">
              <a:rPr lang="en-US" smtClean="0"/>
              <a:pPr/>
              <a:t>3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602953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F9924FC-B913-488F-9049-B51856D4C389}" type="slidenum">
              <a:rPr lang="en-US" smtClean="0">
                <a:latin typeface="Arial" charset="0"/>
              </a:rPr>
              <a:pPr/>
              <a:t>4</a:t>
            </a:fld>
            <a:endParaRPr lang="en-US" smtClean="0">
              <a:latin typeface="Arial" charset="0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/>
            <a:endParaRPr lang="en-US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896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3B79F3AF-D38B-49C2-866C-5A00F0AEC845}" type="slidenum">
              <a:rPr lang="en-US" smtClean="0">
                <a:latin typeface="Arial" charset="0"/>
              </a:rPr>
              <a:pPr/>
              <a:t>5</a:t>
            </a:fld>
            <a:endParaRPr lang="en-US" smtClean="0">
              <a:latin typeface="Arial" charset="0"/>
            </a:endParaRPr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/>
            <a:endParaRPr lang="en-US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486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EA84FE1-F17C-409A-A33F-245CC19F894C}" type="slidenum">
              <a:rPr lang="en-US" smtClean="0">
                <a:latin typeface="Arial" charset="0"/>
              </a:rPr>
              <a:pPr/>
              <a:t>6</a:t>
            </a:fld>
            <a:endParaRPr lang="en-US" smtClean="0">
              <a:latin typeface="Arial" charset="0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/>
            <a:endParaRPr lang="en-US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029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15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8A5C5-BE87-4E83-A2CC-EEDDB5CA617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2315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9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B9BBD337-7A1A-4D38-ADE7-994F0432A4C6}" type="slidenum">
              <a:rPr lang="en-US" smtClean="0"/>
              <a:pPr/>
              <a:t>11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083642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pPr>
              <a:defRPr/>
            </a:pPr>
            <a:fld id="{3AE860BA-26DA-45E6-BBAA-0D642D75F55B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899406CE-ED01-4A01-9072-CDAA98CAF74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1EDA75-C7CF-4E31-BF02-26AAA8AEB4A2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850E13-E750-40B6-BDF5-788EBC918E7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6DDA88D-42EF-4EDF-BF49-EDEC31A912CE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3F0009E-31DB-41F6-8C70-58F926DAE6B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7772400" cy="1866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4000500"/>
            <a:ext cx="7772400" cy="1866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3E38CB-B3A7-49D1-9960-6835272F87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412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236E625-8610-46F1-A0EA-C9627F1687ED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B0C45D-575E-45FD-B319-0EF73880E56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151DEA2-91E7-4BA5-8194-25C9595AF2B7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54AE125-06CD-46A9-B95E-AE5140C3FD0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8B9CB42-9D11-48A6-9655-24E82651918E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48D7D7-15B6-46C3-B431-DFB31FAEEA1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C261557-9413-4A8C-801A-98DC38E4E9B2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6A89EB-6763-45CE-B011-C178BB7D67C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EDED4-0848-473A-B204-730FA0FB9F5C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3690B7-6A4D-4AC5-88AC-EA98FB05C59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9262AC5-AD5F-4F1B-AAF2-1E7D5704BE8A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7204549-FA26-4C73-A540-B2530AC6283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pPr>
              <a:defRPr/>
            </a:pPr>
            <a:fld id="{657ECA37-CF5A-4B25-91B0-90B523211DCD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pPr>
              <a:defRPr/>
            </a:pPr>
            <a:fld id="{FA788302-FB86-4F1D-98C4-720E2775BBD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pPr>
              <a:defRPr/>
            </a:pPr>
            <a:fld id="{F18925AD-E9EB-4D75-8A68-ADCC389743F9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pPr>
              <a:defRPr/>
            </a:pPr>
            <a:fld id="{B48DDCF0-D097-4672-B15B-62D445C76EE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4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pPr>
              <a:defRPr/>
            </a:pPr>
            <a:fld id="{06DAA83F-DE65-4322-B193-5D090A305046}" type="datetime1">
              <a:rPr lang="en-US" smtClean="0"/>
              <a:pPr>
                <a:defRPr/>
              </a:pPr>
              <a:t>8/23/2013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pPr>
              <a:defRPr/>
            </a:pPr>
            <a:fld id="{C40C4890-95B9-419A-B2A7-687A7B7E721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31" r:id="rId1"/>
    <p:sldLayoutId id="2147484032" r:id="rId2"/>
    <p:sldLayoutId id="2147484033" r:id="rId3"/>
    <p:sldLayoutId id="2147484034" r:id="rId4"/>
    <p:sldLayoutId id="2147484035" r:id="rId5"/>
    <p:sldLayoutId id="2147484036" r:id="rId6"/>
    <p:sldLayoutId id="2147484037" r:id="rId7"/>
    <p:sldLayoutId id="2147484038" r:id="rId8"/>
    <p:sldLayoutId id="2147484039" r:id="rId9"/>
    <p:sldLayoutId id="2147484040" r:id="rId10"/>
    <p:sldLayoutId id="2147484041" r:id="rId11"/>
    <p:sldLayoutId id="214748404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3.0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>
          <a:xfrm>
            <a:off x="1600200" y="3810000"/>
            <a:ext cx="5927354" cy="1752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4000" cap="none" dirty="0" smtClean="0">
                <a:latin typeface="High Tower Text" pitchFamily="18" charset="0"/>
              </a:rPr>
              <a:t>The Basics of Copyright</a:t>
            </a:r>
            <a:r>
              <a:rPr lang="en-US" sz="2200" cap="none" dirty="0" smtClean="0">
                <a:latin typeface="High Tower Text" pitchFamily="18" charset="0"/>
              </a:rPr>
              <a:t/>
            </a:r>
            <a:br>
              <a:rPr lang="en-US" sz="2200" cap="none" dirty="0" smtClean="0">
                <a:latin typeface="High Tower Text" pitchFamily="18" charset="0"/>
              </a:rPr>
            </a:br>
            <a:r>
              <a:rPr lang="en-US" sz="2200" cap="none" dirty="0" smtClean="0">
                <a:latin typeface="High Tower Text" pitchFamily="18" charset="0"/>
              </a:rPr>
              <a:t/>
            </a:r>
            <a:br>
              <a:rPr lang="en-US" sz="2200" cap="none" dirty="0" smtClean="0">
                <a:latin typeface="High Tower Text" pitchFamily="18" charset="0"/>
              </a:rPr>
            </a:br>
            <a:r>
              <a:rPr lang="en-US" sz="2200" cap="none" dirty="0" smtClean="0">
                <a:latin typeface="High Tower Text" pitchFamily="18" charset="0"/>
              </a:rPr>
              <a:t>William Cross</a:t>
            </a:r>
            <a:br>
              <a:rPr lang="en-US" sz="2200" cap="none" dirty="0" smtClean="0">
                <a:latin typeface="High Tower Text" pitchFamily="18" charset="0"/>
              </a:rPr>
            </a:br>
            <a:r>
              <a:rPr lang="en-US" sz="2200" cap="none" dirty="0" smtClean="0">
                <a:latin typeface="High Tower Text" pitchFamily="18" charset="0"/>
              </a:rPr>
              <a:t/>
            </a:r>
            <a:br>
              <a:rPr lang="en-US" sz="2200" cap="none" dirty="0" smtClean="0">
                <a:latin typeface="High Tower Text" pitchFamily="18" charset="0"/>
              </a:rPr>
            </a:br>
            <a:r>
              <a:rPr lang="en-US" sz="2200" cap="none" dirty="0" smtClean="0">
                <a:latin typeface="High Tower Text" pitchFamily="18" charset="0"/>
              </a:rPr>
              <a:t>Austin, Texas		June 21, 2013</a:t>
            </a:r>
          </a:p>
        </p:txBody>
      </p:sp>
      <p:sp>
        <p:nvSpPr>
          <p:cNvPr id="15363" name="TextBox 4"/>
          <p:cNvSpPr txBox="1">
            <a:spLocks noChangeArrowheads="1"/>
          </p:cNvSpPr>
          <p:nvPr/>
        </p:nvSpPr>
        <p:spPr bwMode="auto">
          <a:xfrm>
            <a:off x="1905000" y="5925978"/>
            <a:ext cx="5851154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600" dirty="0">
                <a:latin typeface="Tw Cen MT" pitchFamily="34" charset="0"/>
              </a:rPr>
              <a:t>ACRL Scholarly </a:t>
            </a:r>
            <a:r>
              <a:rPr lang="en-US" sz="2600" dirty="0" smtClean="0">
                <a:latin typeface="Tw Cen MT" pitchFamily="34" charset="0"/>
              </a:rPr>
              <a:t>Communications Roadshow</a:t>
            </a:r>
            <a:endParaRPr lang="en-US" sz="2600" dirty="0">
              <a:latin typeface="Tw Cen MT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00200" y="2209800"/>
            <a:ext cx="609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High Tower Text" pitchFamily="18" charset="0"/>
              </a:rPr>
              <a:t>INTELLECTUAL PROPERTY:</a:t>
            </a:r>
            <a:endParaRPr lang="en-US" sz="4000" dirty="0"/>
          </a:p>
        </p:txBody>
      </p:sp>
      <p:sp>
        <p:nvSpPr>
          <p:cNvPr id="2" name="TextBox 1"/>
          <p:cNvSpPr txBox="1"/>
          <p:nvPr/>
        </p:nvSpPr>
        <p:spPr>
          <a:xfrm>
            <a:off x="4114800" y="1143000"/>
            <a:ext cx="106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accent2"/>
                </a:solidFill>
                <a:latin typeface="High Tower Text" pitchFamily="18" charset="0"/>
              </a:rPr>
              <a:t>©</a:t>
            </a:r>
            <a:endParaRPr lang="en-US" sz="7200" dirty="0">
              <a:solidFill>
                <a:schemeClr val="accent2"/>
              </a:solidFill>
              <a:latin typeface="High Tower Text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2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875370"/>
          </a:xfrm>
        </p:spPr>
        <p:txBody>
          <a:bodyPr>
            <a:noAutofit/>
          </a:bodyPr>
          <a:lstStyle/>
          <a:p>
            <a:pPr eaLnBrk="1" hangingPunct="1"/>
            <a:r>
              <a:rPr lang="en-US" sz="5400" dirty="0" smtClean="0">
                <a:latin typeface="High Tower Text" pitchFamily="18" charset="0"/>
              </a:rPr>
              <a:t>Managing Our Rights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High Tower Text" pitchFamily="18" charset="0"/>
              </a:rPr>
              <a:t>Giving Away Copyright?!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buFont typeface="Wingdings" pitchFamily="2" charset="2"/>
              <a:buChar char="ü"/>
            </a:pPr>
            <a:r>
              <a:rPr lang="en-US" sz="2900" dirty="0" smtClean="0">
                <a:solidFill>
                  <a:srgbClr val="000000"/>
                </a:solidFill>
                <a:latin typeface="High Tower Text" pitchFamily="18" charset="0"/>
              </a:rPr>
              <a:t>Copyright can only be transferred (“assigned”) in writing</a:t>
            </a:r>
          </a:p>
          <a:p>
            <a:pPr eaLnBrk="1" hangingPunct="1">
              <a:buFont typeface="Wingdings" pitchFamily="2" charset="2"/>
              <a:buChar char="ü"/>
            </a:pPr>
            <a:endParaRPr lang="en-US" sz="2600" dirty="0" smtClean="0">
              <a:solidFill>
                <a:srgbClr val="000000"/>
              </a:solidFill>
              <a:latin typeface="High Tower Text" pitchFamily="18" charset="0"/>
            </a:endParaRPr>
          </a:p>
          <a:p>
            <a:pPr eaLnBrk="1" hangingPunct="1">
              <a:buFont typeface="Wingdings" pitchFamily="2" charset="2"/>
              <a:buChar char="ü"/>
            </a:pPr>
            <a:r>
              <a:rPr lang="en-US" sz="2900" dirty="0" smtClean="0">
                <a:solidFill>
                  <a:srgbClr val="000000"/>
                </a:solidFill>
                <a:latin typeface="High Tower Text" pitchFamily="18" charset="0"/>
              </a:rPr>
              <a:t>Licensing allows specific rights to be retained:</a:t>
            </a:r>
          </a:p>
          <a:p>
            <a:pPr lvl="1" eaLnBrk="1" hangingPunct="1">
              <a:buFont typeface="Wingdings" pitchFamily="2" charset="2"/>
              <a:buChar char="ü"/>
            </a:pPr>
            <a:r>
              <a:rPr lang="en-US" sz="2200" dirty="0" smtClean="0">
                <a:solidFill>
                  <a:srgbClr val="000000"/>
                </a:solidFill>
                <a:latin typeface="High Tower Text" pitchFamily="18" charset="0"/>
              </a:rPr>
              <a:t>Authors keep copyright and license other rights (e.g., first publication)</a:t>
            </a:r>
          </a:p>
          <a:p>
            <a:pPr lvl="1" eaLnBrk="1" hangingPunct="1">
              <a:buFont typeface="Wingdings" pitchFamily="2" charset="2"/>
              <a:buChar char="ü"/>
            </a:pPr>
            <a:r>
              <a:rPr lang="en-US" sz="2200" dirty="0" smtClean="0">
                <a:solidFill>
                  <a:srgbClr val="000000"/>
                </a:solidFill>
                <a:latin typeface="High Tower Text" pitchFamily="18" charset="0"/>
              </a:rPr>
              <a:t>Publishers take copyright and license rights back (e.g., reproduction, derivatives</a:t>
            </a:r>
            <a:r>
              <a:rPr lang="en-US" sz="2500" dirty="0" smtClean="0">
                <a:solidFill>
                  <a:srgbClr val="000000"/>
                </a:solidFill>
                <a:latin typeface="High Tower Text" pitchFamily="18" charset="0"/>
              </a:rPr>
              <a:t>)</a:t>
            </a:r>
          </a:p>
          <a:p>
            <a:pPr lvl="1">
              <a:buFont typeface="Wingdings" pitchFamily="2" charset="2"/>
              <a:buChar char="ü"/>
            </a:pPr>
            <a:endParaRPr lang="en-US" sz="800" dirty="0" smtClean="0">
              <a:solidFill>
                <a:srgbClr val="000000"/>
              </a:solidFill>
              <a:latin typeface="High Tower Text" pitchFamily="18" charset="0"/>
            </a:endParaRPr>
          </a:p>
          <a:p>
            <a:pPr eaLnBrk="1" hangingPunct="1">
              <a:buFont typeface="Wingdings" pitchFamily="2" charset="2"/>
              <a:buChar char="ü"/>
            </a:pPr>
            <a:r>
              <a:rPr lang="en-US" sz="2600" dirty="0" smtClean="0">
                <a:solidFill>
                  <a:srgbClr val="000000"/>
                </a:solidFill>
                <a:latin typeface="High Tower Text" pitchFamily="18" charset="0"/>
              </a:rPr>
              <a:t>Addenda can be added to publication agreements to negotiate rights retention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074205" y="1398264"/>
            <a:ext cx="3063240" cy="87526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igh Tower Text" pitchFamily="18" charset="0"/>
              </a:rPr>
              <a:t>Licenses and Copyright</a:t>
            </a:r>
            <a:endParaRPr lang="en-US" dirty="0">
              <a:latin typeface="High Tower Text" pitchFamily="18" charset="0"/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7" r="5027"/>
          <a:stretch>
            <a:fillRect/>
          </a:stretch>
        </p:blipFill>
        <p:spPr/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 rot="-60000">
            <a:off x="1145056" y="2589716"/>
            <a:ext cx="3044952" cy="3353619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Licenses  are contracts that allow others to exercise some right that the licensor owns 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1400" dirty="0">
              <a:latin typeface="High Tower Text" pitchFamily="18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1400" dirty="0" smtClean="0">
                <a:latin typeface="High Tower Text" pitchFamily="18" charset="0"/>
              </a:rPr>
              <a:t>A non-exclusive license can be transferred verbally (writing is better)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1400" dirty="0" smtClean="0">
              <a:latin typeface="High Tower Text" pitchFamily="18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1400" dirty="0" smtClean="0">
                <a:latin typeface="High Tower Text" pitchFamily="18" charset="0"/>
              </a:rPr>
              <a:t>May carry conditions and limitations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1400" dirty="0">
              <a:latin typeface="High Tower Text" pitchFamily="18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1400" dirty="0" smtClean="0">
                <a:latin typeface="High Tower Text" pitchFamily="18" charset="0"/>
              </a:rPr>
              <a:t>It can LOOK like copyright transfer, especially if exclusive</a:t>
            </a:r>
          </a:p>
          <a:p>
            <a:pPr>
              <a:buFont typeface="Wingdings" pitchFamily="2" charset="2"/>
              <a:buChar char="ü"/>
            </a:pPr>
            <a:endParaRPr lang="en-US" dirty="0" smtClean="0"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9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/>
          <p:cNvSpPr>
            <a:spLocks noGrp="1"/>
          </p:cNvSpPr>
          <p:nvPr>
            <p:ph type="title"/>
          </p:nvPr>
        </p:nvSpPr>
        <p:spPr>
          <a:xfrm>
            <a:off x="990600" y="685800"/>
            <a:ext cx="7391400" cy="88265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igh Tower Text" pitchFamily="18" charset="0"/>
              </a:rPr>
              <a:t>Bundled vs. Unbundled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143000" y="1981200"/>
            <a:ext cx="2895600" cy="715962"/>
          </a:xfrm>
        </p:spPr>
        <p:txBody>
          <a:bodyPr>
            <a:noAutofit/>
          </a:bodyPr>
          <a:lstStyle/>
          <a:p>
            <a:pPr algn="ctr"/>
            <a:r>
              <a:rPr lang="en-US" b="0" dirty="0" smtClean="0">
                <a:solidFill>
                  <a:schemeClr val="tx1"/>
                </a:solidFill>
                <a:latin typeface="High Tower Text" pitchFamily="18" charset="0"/>
              </a:rPr>
              <a:t>RIGHTS PUBLISHERS WANT</a:t>
            </a:r>
            <a:endParaRPr lang="en-US" b="0" dirty="0">
              <a:solidFill>
                <a:schemeClr val="tx1"/>
              </a:solidFill>
              <a:latin typeface="High Tower Text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"/>
          </p:nvPr>
        </p:nvSpPr>
        <p:spPr>
          <a:xfrm>
            <a:off x="4724400" y="2286000"/>
            <a:ext cx="3200400" cy="457200"/>
          </a:xfrm>
        </p:spPr>
        <p:txBody>
          <a:bodyPr>
            <a:noAutofit/>
          </a:bodyPr>
          <a:lstStyle/>
          <a:p>
            <a:pPr algn="ctr"/>
            <a:r>
              <a:rPr lang="en-US" b="0" dirty="0" smtClean="0">
                <a:solidFill>
                  <a:schemeClr val="tx1"/>
                </a:solidFill>
                <a:latin typeface="High Tower Text" pitchFamily="18" charset="0"/>
              </a:rPr>
              <a:t>RIGHTS PUBLISHERS NEED</a:t>
            </a:r>
            <a:endParaRPr lang="en-US" b="0" dirty="0">
              <a:solidFill>
                <a:schemeClr val="tx1"/>
              </a:solidFill>
              <a:latin typeface="High Tower Text" pitchFamily="18" charset="0"/>
            </a:endParaRPr>
          </a:p>
        </p:txBody>
      </p:sp>
      <p:sp>
        <p:nvSpPr>
          <p:cNvPr id="43010" name="Content Placeholder 2"/>
          <p:cNvSpPr>
            <a:spLocks noGrp="1"/>
          </p:cNvSpPr>
          <p:nvPr>
            <p:ph sz="quarter" idx="13"/>
          </p:nvPr>
        </p:nvSpPr>
        <p:spPr>
          <a:xfrm>
            <a:off x="1295400" y="3124200"/>
            <a:ext cx="3124200" cy="2514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 smtClean="0">
                <a:latin typeface="High Tower Text" pitchFamily="18" charset="0"/>
              </a:rPr>
              <a:t>Reproduction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 smtClean="0">
                <a:latin typeface="High Tower Text" pitchFamily="18" charset="0"/>
              </a:rPr>
              <a:t>Distribution </a:t>
            </a:r>
            <a:endParaRPr lang="en-US" sz="2000" dirty="0">
              <a:latin typeface="High Tower Text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 smtClean="0">
                <a:latin typeface="High Tower Text" pitchFamily="18" charset="0"/>
              </a:rPr>
              <a:t>Derivatives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 smtClean="0">
                <a:latin typeface="High Tower Text" pitchFamily="18" charset="0"/>
              </a:rPr>
              <a:t>Pretty much </a:t>
            </a:r>
            <a:r>
              <a:rPr lang="en-US" sz="2000" dirty="0" smtClean="0">
                <a:solidFill>
                  <a:srgbClr val="C00000"/>
                </a:solidFill>
                <a:latin typeface="High Tower Text" pitchFamily="18" charset="0"/>
              </a:rPr>
              <a:t>all of them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0" y="3124200"/>
            <a:ext cx="3733800" cy="24384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 smtClean="0">
                <a:latin typeface="High Tower Text" pitchFamily="18" charset="0"/>
              </a:rPr>
              <a:t>Right of First Publication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High Tower Text" pitchFamily="18" charset="0"/>
              </a:rPr>
              <a:t>	. . . that’s really all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 smtClean="0">
              <a:latin typeface="High Tower Text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 smtClean="0">
                <a:latin typeface="High Tower Text" pitchFamily="18" charset="0"/>
              </a:rPr>
              <a:t>Other issues can be managed with licenses</a:t>
            </a:r>
            <a:endParaRPr lang="en-US" sz="2000" dirty="0">
              <a:latin typeface="High Tower Text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/>
          <p:cNvSpPr>
            <a:spLocks noGrp="1"/>
          </p:cNvSpPr>
          <p:nvPr>
            <p:ph type="title"/>
          </p:nvPr>
        </p:nvSpPr>
        <p:spPr>
          <a:xfrm>
            <a:off x="1165577" y="741382"/>
            <a:ext cx="6965245" cy="935018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High Tower Text" pitchFamily="18" charset="0"/>
              </a:rPr>
              <a:t>Why is Reuse Important?</a:t>
            </a:r>
          </a:p>
        </p:txBody>
      </p:sp>
      <p:sp>
        <p:nvSpPr>
          <p:cNvPr id="44034" name="Content Placeholder 2"/>
          <p:cNvSpPr>
            <a:spLocks noGrp="1"/>
          </p:cNvSpPr>
          <p:nvPr>
            <p:ph sz="quarter" idx="13"/>
          </p:nvPr>
        </p:nvSpPr>
        <p:spPr>
          <a:xfrm>
            <a:off x="990600" y="2667000"/>
            <a:ext cx="3505200" cy="3505200"/>
          </a:xfrm>
        </p:spPr>
        <p:txBody>
          <a:bodyPr>
            <a:normAutofit/>
          </a:bodyPr>
          <a:lstStyle/>
          <a:p>
            <a:pPr marL="457200" indent="-342900">
              <a:lnSpc>
                <a:spcPct val="80000"/>
              </a:lnSpc>
              <a:buFont typeface="Wingdings" pitchFamily="2" charset="2"/>
              <a:buChar char="ü"/>
            </a:pPr>
            <a:r>
              <a:rPr lang="en-US" sz="2000" dirty="0">
                <a:solidFill>
                  <a:srgbClr val="000000"/>
                </a:solidFill>
                <a:latin typeface="High Tower Text" pitchFamily="18" charset="0"/>
              </a:rPr>
              <a:t>Distribution to </a:t>
            </a: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colleagues</a:t>
            </a:r>
          </a:p>
          <a:p>
            <a:pPr marL="457200" indent="-342900">
              <a:lnSpc>
                <a:spcPct val="80000"/>
              </a:lnSpc>
              <a:buFont typeface="Wingdings" pitchFamily="2" charset="2"/>
              <a:buChar char="ü"/>
            </a:pPr>
            <a:endParaRPr lang="en-US" sz="200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457200" indent="-342900">
              <a:lnSpc>
                <a:spcPct val="80000"/>
              </a:lnSpc>
              <a:buFont typeface="Wingdings" pitchFamily="2" charset="2"/>
              <a:buChar char="ü"/>
            </a:pP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Teaching</a:t>
            </a:r>
          </a:p>
          <a:p>
            <a:pPr marL="457200" indent="-342900">
              <a:lnSpc>
                <a:spcPct val="80000"/>
              </a:lnSpc>
              <a:buFont typeface="Wingdings" pitchFamily="2" charset="2"/>
              <a:buChar char="ü"/>
            </a:pPr>
            <a:endParaRPr lang="en-US" sz="200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457200" indent="-342900">
              <a:lnSpc>
                <a:spcPct val="80000"/>
              </a:lnSpc>
              <a:buFont typeface="Wingdings" pitchFamily="2" charset="2"/>
              <a:buChar char="ü"/>
            </a:pP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Web access</a:t>
            </a:r>
          </a:p>
          <a:p>
            <a:pPr marL="457200" indent="-342900">
              <a:lnSpc>
                <a:spcPct val="80000"/>
              </a:lnSpc>
              <a:buFont typeface="Wingdings" pitchFamily="2" charset="2"/>
              <a:buChar char="ü"/>
            </a:pPr>
            <a:endParaRPr lang="en-US" sz="200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457200" indent="-342900">
              <a:lnSpc>
                <a:spcPct val="80000"/>
              </a:lnSpc>
              <a:buFont typeface="Wingdings" pitchFamily="2" charset="2"/>
              <a:buChar char="ü"/>
            </a:pPr>
            <a:r>
              <a:rPr lang="en-US" sz="2000" dirty="0">
                <a:solidFill>
                  <a:srgbClr val="000000"/>
                </a:solidFill>
                <a:latin typeface="High Tower Text" pitchFamily="18" charset="0"/>
              </a:rPr>
              <a:t>Conference </a:t>
            </a: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presentation</a:t>
            </a:r>
          </a:p>
          <a:p>
            <a:pPr marL="457200" indent="-342900">
              <a:lnSpc>
                <a:spcPct val="80000"/>
              </a:lnSpc>
              <a:buFont typeface="Wingdings" pitchFamily="2" charset="2"/>
              <a:buChar char="ü"/>
            </a:pPr>
            <a:endParaRPr lang="en-US" sz="200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457200" indent="-342900">
              <a:lnSpc>
                <a:spcPct val="80000"/>
              </a:lnSpc>
              <a:buFont typeface="Wingdings" pitchFamily="2" charset="2"/>
              <a:buChar char="ü"/>
            </a:pPr>
            <a:r>
              <a:rPr lang="en-US" sz="2000" dirty="0">
                <a:solidFill>
                  <a:srgbClr val="000000"/>
                </a:solidFill>
                <a:latin typeface="High Tower Text" pitchFamily="18" charset="0"/>
              </a:rPr>
              <a:t>Republication</a:t>
            </a:r>
            <a:endParaRPr lang="en-US" sz="2000" dirty="0" smtClean="0">
              <a:solidFill>
                <a:srgbClr val="000000"/>
              </a:solidFill>
              <a:latin typeface="High Tower Text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4"/>
          </p:nvPr>
        </p:nvSpPr>
        <p:spPr>
          <a:xfrm>
            <a:off x="4800600" y="2667000"/>
            <a:ext cx="3352800" cy="3505200"/>
          </a:xfrm>
        </p:spPr>
        <p:txBody>
          <a:bodyPr>
            <a:normAutofit/>
          </a:bodyPr>
          <a:lstStyle/>
          <a:p>
            <a:pPr marL="400050" indent="-342900">
              <a:lnSpc>
                <a:spcPct val="80000"/>
              </a:lnSpc>
              <a:buFont typeface="Wingdings" pitchFamily="2" charset="2"/>
              <a:buChar char="ü"/>
            </a:pP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OA</a:t>
            </a:r>
            <a:r>
              <a:rPr lang="en-US" sz="2000" dirty="0">
                <a:solidFill>
                  <a:srgbClr val="000000"/>
                </a:solidFill>
                <a:latin typeface="High Tower Text" pitchFamily="18" charset="0"/>
              </a:rPr>
              <a:t>, freely </a:t>
            </a: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accessible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 . . . and </a:t>
            </a:r>
            <a:r>
              <a:rPr lang="en-US" sz="2000" dirty="0">
                <a:solidFill>
                  <a:srgbClr val="000000"/>
                </a:solidFill>
                <a:latin typeface="High Tower Text" pitchFamily="18" charset="0"/>
              </a:rPr>
              <a:t>possibly </a:t>
            </a: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more</a:t>
            </a:r>
          </a:p>
          <a:p>
            <a:pPr marL="400050" indent="-342900">
              <a:lnSpc>
                <a:spcPct val="80000"/>
              </a:lnSpc>
              <a:buFont typeface="Wingdings" pitchFamily="2" charset="2"/>
              <a:buChar char="ü"/>
            </a:pPr>
            <a:endParaRPr lang="en-US" sz="200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400050" indent="-342900">
              <a:lnSpc>
                <a:spcPct val="80000"/>
              </a:lnSpc>
              <a:buFont typeface="Wingdings" pitchFamily="2" charset="2"/>
              <a:buChar char="ü"/>
            </a:pP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If </a:t>
            </a:r>
            <a:r>
              <a:rPr lang="en-US" sz="2000" dirty="0">
                <a:solidFill>
                  <a:srgbClr val="000000"/>
                </a:solidFill>
                <a:latin typeface="High Tower Text" pitchFamily="18" charset="0"/>
              </a:rPr>
              <a:t>Creative Commons </a:t>
            </a: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licensed, </a:t>
            </a:r>
            <a:r>
              <a:rPr lang="en-US" sz="2000" dirty="0">
                <a:solidFill>
                  <a:srgbClr val="000000"/>
                </a:solidFill>
                <a:latin typeface="High Tower Text" pitchFamily="18" charset="0"/>
              </a:rPr>
              <a:t>then license </a:t>
            </a: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defines reuse</a:t>
            </a:r>
          </a:p>
          <a:p>
            <a:pPr marL="400050" indent="-342900">
              <a:lnSpc>
                <a:spcPct val="80000"/>
              </a:lnSpc>
              <a:buFont typeface="Wingdings" pitchFamily="2" charset="2"/>
              <a:buChar char="ü"/>
            </a:pPr>
            <a:endParaRPr lang="en-US" sz="200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400050" indent="-342900">
              <a:lnSpc>
                <a:spcPct val="80000"/>
              </a:lnSpc>
              <a:buFont typeface="Wingdings" pitchFamily="2" charset="2"/>
              <a:buChar char="ü"/>
            </a:pP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If </a:t>
            </a:r>
            <a:r>
              <a:rPr lang="en-US" sz="2000" dirty="0">
                <a:solidFill>
                  <a:srgbClr val="000000"/>
                </a:solidFill>
                <a:latin typeface="High Tower Text" pitchFamily="18" charset="0"/>
              </a:rPr>
              <a:t>published traditionally, only fair </a:t>
            </a:r>
            <a:r>
              <a:rPr lang="en-US" sz="2000" dirty="0" smtClean="0">
                <a:solidFill>
                  <a:srgbClr val="000000"/>
                </a:solidFill>
                <a:latin typeface="High Tower Text" pitchFamily="18" charset="0"/>
              </a:rPr>
              <a:t>use</a:t>
            </a:r>
            <a:endParaRPr lang="en-US" sz="2000" dirty="0">
              <a:solidFill>
                <a:srgbClr val="000000"/>
              </a:solidFill>
              <a:latin typeface="High Tower Text" pitchFamily="18" charset="0"/>
            </a:endParaRP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62000" y="1876455"/>
            <a:ext cx="342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cap="all" dirty="0">
                <a:latin typeface="High Tower Text" pitchFamily="18" charset="0"/>
                <a:ea typeface="+mj-ea"/>
                <a:cs typeface="+mj-cs"/>
              </a:rPr>
              <a:t>By</a:t>
            </a:r>
            <a:r>
              <a:rPr lang="en-US" sz="2000" dirty="0" smtClean="0">
                <a:latin typeface="High Tower Text" pitchFamily="18" charset="0"/>
              </a:rPr>
              <a:t> </a:t>
            </a:r>
            <a:r>
              <a:rPr lang="en-US" sz="2000" cap="all" dirty="0">
                <a:latin typeface="High Tower Text" pitchFamily="18" charset="0"/>
                <a:ea typeface="+mj-ea"/>
                <a:cs typeface="+mj-cs"/>
              </a:rPr>
              <a:t>the Author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24400" y="1876455"/>
            <a:ext cx="3581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cap="all" dirty="0">
                <a:latin typeface="High Tower Text" pitchFamily="18" charset="0"/>
                <a:ea typeface="+mj-ea"/>
                <a:cs typeface="+mj-cs"/>
              </a:rPr>
              <a:t>By</a:t>
            </a:r>
            <a:r>
              <a:rPr lang="en-US" sz="2000" dirty="0" smtClean="0">
                <a:latin typeface="High Tower Text" pitchFamily="18" charset="0"/>
              </a:rPr>
              <a:t> </a:t>
            </a:r>
            <a:r>
              <a:rPr lang="en-US" sz="2000" cap="all" dirty="0">
                <a:latin typeface="High Tower Text" pitchFamily="18" charset="0"/>
                <a:ea typeface="+mj-ea"/>
                <a:cs typeface="+mj-cs"/>
              </a:rPr>
              <a:t>Others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74" r="2015" b="3876"/>
          <a:stretch/>
        </p:blipFill>
        <p:spPr bwMode="auto">
          <a:xfrm>
            <a:off x="0" y="540635"/>
            <a:ext cx="9143999" cy="5707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>
          <a:xfrm rot="-60000">
            <a:off x="1153182" y="1017239"/>
            <a:ext cx="3063240" cy="1193489"/>
          </a:xfrm>
        </p:spPr>
        <p:txBody>
          <a:bodyPr/>
          <a:lstStyle/>
          <a:p>
            <a:r>
              <a:rPr lang="en-US" dirty="0" smtClean="0">
                <a:latin typeface="High Tower Text" pitchFamily="18" charset="0"/>
              </a:rPr>
              <a:t>It’s Negotiable</a:t>
            </a:r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3" r="7403"/>
          <a:stretch>
            <a:fillRect/>
          </a:stretch>
        </p:blipFill>
        <p:spPr/>
      </p:pic>
      <p:sp>
        <p:nvSpPr>
          <p:cNvPr id="46082" name="Content Placeholder 2"/>
          <p:cNvSpPr>
            <a:spLocks noGrp="1"/>
          </p:cNvSpPr>
          <p:nvPr>
            <p:ph type="body" sz="half" idx="2"/>
          </p:nvPr>
        </p:nvSpPr>
        <p:spPr>
          <a:xfrm rot="-60000">
            <a:off x="1143156" y="2591063"/>
            <a:ext cx="3044952" cy="3133160"/>
          </a:xfrm>
        </p:spPr>
        <p:txBody>
          <a:bodyPr>
            <a:normAutofit fontScale="70000" lnSpcReduction="20000"/>
          </a:bodyPr>
          <a:lstStyle/>
          <a:p>
            <a:pPr>
              <a:buFont typeface="Wingdings" pitchFamily="2" charset="2"/>
              <a:buChar char="ü"/>
            </a:pPr>
            <a:r>
              <a:rPr lang="en-US" sz="2300" dirty="0" smtClean="0">
                <a:latin typeface="High Tower Text" pitchFamily="18" charset="0"/>
              </a:rPr>
              <a:t>If you don’t ask, you don’t get</a:t>
            </a:r>
          </a:p>
          <a:p>
            <a:pPr lvl="1">
              <a:buFont typeface="Wingdings" pitchFamily="2" charset="2"/>
              <a:buChar char="ü"/>
            </a:pPr>
            <a:r>
              <a:rPr lang="en-US" sz="2300" dirty="0" smtClean="0">
                <a:latin typeface="High Tower Text" pitchFamily="18" charset="0"/>
              </a:rPr>
              <a:t>Even if you don’t succeed, it is useful to ask</a:t>
            </a:r>
          </a:p>
          <a:p>
            <a:pPr lvl="1">
              <a:buFont typeface="Wingdings" pitchFamily="2" charset="2"/>
              <a:buChar char="ü"/>
            </a:pPr>
            <a:endParaRPr lang="en-US" sz="2300" dirty="0" smtClean="0">
              <a:latin typeface="High Tower Text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300" dirty="0" smtClean="0">
                <a:latin typeface="High Tower Text" pitchFamily="18" charset="0"/>
              </a:rPr>
              <a:t>Think about what you need</a:t>
            </a:r>
          </a:p>
          <a:p>
            <a:pPr>
              <a:buFont typeface="Wingdings" pitchFamily="2" charset="2"/>
              <a:buChar char="ü"/>
            </a:pPr>
            <a:endParaRPr lang="en-US" sz="2300" dirty="0" smtClean="0">
              <a:latin typeface="High Tower Text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300" i="1" u="sng" dirty="0" smtClean="0">
                <a:latin typeface="High Tower Text" pitchFamily="18" charset="0"/>
              </a:rPr>
              <a:t>Read and save</a:t>
            </a:r>
            <a:r>
              <a:rPr lang="en-US" sz="2300" dirty="0" smtClean="0">
                <a:latin typeface="High Tower Text" pitchFamily="18" charset="0"/>
              </a:rPr>
              <a:t> the agreement</a:t>
            </a:r>
          </a:p>
          <a:p>
            <a:pPr>
              <a:buFont typeface="Wingdings" pitchFamily="2" charset="2"/>
              <a:buChar char="ü"/>
            </a:pPr>
            <a:endParaRPr lang="en-US" sz="2300" dirty="0" smtClean="0">
              <a:latin typeface="High Tower Text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300" dirty="0" smtClean="0">
                <a:latin typeface="High Tower Text" pitchFamily="18" charset="0"/>
              </a:rPr>
              <a:t>Consider addenda (and learn from them!)</a:t>
            </a:r>
          </a:p>
          <a:p>
            <a:pPr>
              <a:buFont typeface="Wingdings" pitchFamily="2" charset="2"/>
              <a:buChar char="ü"/>
            </a:pPr>
            <a:endParaRPr lang="en-US" sz="2300" dirty="0" smtClean="0">
              <a:latin typeface="High Tower Text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300" dirty="0" smtClean="0">
                <a:latin typeface="High Tower Text" pitchFamily="18" charset="0"/>
              </a:rPr>
              <a:t>Work with your editor or publisher</a:t>
            </a:r>
          </a:p>
          <a:p>
            <a:endParaRPr lang="en-US" sz="3200" dirty="0" smtClean="0">
              <a:latin typeface="High Tower Text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800600" y="5943600"/>
            <a:ext cx="3276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High Tower Text" pitchFamily="18" charset="0"/>
              </a:rPr>
              <a:t>Know what you want to accomplish!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82" name="Picture 2"/>
          <p:cNvPicPr>
            <a:picLocks noChangeAspect="1" noChangeArrowheads="1"/>
          </p:cNvPicPr>
          <p:nvPr/>
        </p:nvPicPr>
        <p:blipFill rotWithShape="1">
          <a:blip r:embed="rId3"/>
          <a:srcRect t="54096"/>
          <a:stretch/>
        </p:blipFill>
        <p:spPr bwMode="auto">
          <a:xfrm>
            <a:off x="0" y="-152400"/>
            <a:ext cx="8750300" cy="2444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0254" y="1981200"/>
            <a:ext cx="8503749" cy="4995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 rot="20486319">
            <a:off x="0" y="4105275"/>
            <a:ext cx="7800975" cy="598488"/>
          </a:xfrm>
          <a:solidFill>
            <a:schemeClr val="accent2"/>
          </a:solidFill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Addendum to Publication Agreement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54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"/>
            <a:ext cx="91440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6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/>
          <p:cNvSpPr>
            <a:spLocks noGrp="1"/>
          </p:cNvSpPr>
          <p:nvPr>
            <p:ph type="title"/>
          </p:nvPr>
        </p:nvSpPr>
        <p:spPr>
          <a:xfrm>
            <a:off x="1095023" y="817583"/>
            <a:ext cx="6965245" cy="935018"/>
          </a:xfrm>
        </p:spPr>
        <p:txBody>
          <a:bodyPr/>
          <a:lstStyle/>
          <a:p>
            <a:r>
              <a:rPr lang="en-US" u="sng" dirty="0" smtClean="0">
                <a:latin typeface="High Tower Text" pitchFamily="18" charset="0"/>
              </a:rPr>
              <a:t>Take Home </a:t>
            </a:r>
            <a:r>
              <a:rPr lang="en-US" u="sng" dirty="0">
                <a:latin typeface="High Tower Text" pitchFamily="18" charset="0"/>
              </a:rPr>
              <a:t>P</a:t>
            </a:r>
            <a:r>
              <a:rPr lang="en-US" u="sng" dirty="0" smtClean="0">
                <a:latin typeface="High Tower Text" pitchFamily="18" charset="0"/>
              </a:rPr>
              <a:t>oints</a:t>
            </a:r>
          </a:p>
        </p:txBody>
      </p:sp>
      <p:sp>
        <p:nvSpPr>
          <p:cNvPr id="47106" name="Content Placeholder 2"/>
          <p:cNvSpPr>
            <a:spLocks noGrp="1"/>
          </p:cNvSpPr>
          <p:nvPr>
            <p:ph idx="1"/>
          </p:nvPr>
        </p:nvSpPr>
        <p:spPr>
          <a:xfrm>
            <a:off x="1295400" y="1981200"/>
            <a:ext cx="6705600" cy="3741869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High Tower Text" pitchFamily="18" charset="0"/>
              </a:rPr>
              <a:t>We all own copyright automatically until we sign it away</a:t>
            </a:r>
            <a:br>
              <a:rPr lang="en-US" dirty="0" smtClean="0">
                <a:latin typeface="High Tower Text" pitchFamily="18" charset="0"/>
              </a:rPr>
            </a:br>
            <a:endParaRPr lang="en-US" dirty="0" smtClean="0">
              <a:latin typeface="High Tower Text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High Tower Text" pitchFamily="18" charset="0"/>
              </a:rPr>
              <a:t>Try not to give away more than you need to</a:t>
            </a:r>
            <a:br>
              <a:rPr lang="en-US" dirty="0" smtClean="0">
                <a:latin typeface="High Tower Text" pitchFamily="18" charset="0"/>
              </a:rPr>
            </a:br>
            <a:endParaRPr lang="en-US" dirty="0" smtClean="0">
              <a:latin typeface="High Tower Text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High Tower Text" pitchFamily="18" charset="0"/>
              </a:rPr>
              <a:t>Think ahead to how you might want to use your work</a:t>
            </a:r>
            <a:br>
              <a:rPr lang="en-US" dirty="0" smtClean="0">
                <a:latin typeface="High Tower Text" pitchFamily="18" charset="0"/>
              </a:rPr>
            </a:br>
            <a:endParaRPr lang="en-US" dirty="0" smtClean="0">
              <a:latin typeface="High Tower Text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High Tower Text" pitchFamily="18" charset="0"/>
              </a:rPr>
              <a:t>CC licenses, addenda, and negotiation are simple steps that don’t negate peer-review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High Tower Text" pitchFamily="18" charset="0"/>
              </a:rPr>
              <a:t>What is Copyright?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>
          <a:xfrm>
            <a:off x="1219200" y="2286000"/>
            <a:ext cx="6858000" cy="3962400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3200" dirty="0" smtClean="0">
                <a:latin typeface="High Tower Text" pitchFamily="18" charset="0"/>
              </a:rPr>
              <a:t>Copyright is a bundle of rights to: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sz="1600" dirty="0" smtClean="0">
              <a:latin typeface="High Tower Text" pitchFamily="18" charset="0"/>
            </a:endParaRPr>
          </a:p>
          <a:p>
            <a:pPr eaLnBrk="1" hangingPunct="1">
              <a:lnSpc>
                <a:spcPct val="120000"/>
              </a:lnSpc>
              <a:buFont typeface="Wingdings" pitchFamily="2" charset="2"/>
              <a:buChar char="ü"/>
            </a:pPr>
            <a:r>
              <a:rPr lang="en-US" sz="3000" dirty="0" smtClean="0">
                <a:latin typeface="High Tower Text" pitchFamily="18" charset="0"/>
              </a:rPr>
              <a:t>Make copies</a:t>
            </a:r>
          </a:p>
          <a:p>
            <a:pPr eaLnBrk="1" hangingPunct="1">
              <a:lnSpc>
                <a:spcPct val="120000"/>
              </a:lnSpc>
              <a:buFont typeface="Wingdings" pitchFamily="2" charset="2"/>
              <a:buChar char="ü"/>
            </a:pPr>
            <a:r>
              <a:rPr lang="en-US" sz="3000" dirty="0" smtClean="0">
                <a:latin typeface="High Tower Text" pitchFamily="18" charset="0"/>
              </a:rPr>
              <a:t>Distribute the work</a:t>
            </a:r>
          </a:p>
          <a:p>
            <a:pPr eaLnBrk="1" hangingPunct="1">
              <a:lnSpc>
                <a:spcPct val="120000"/>
              </a:lnSpc>
              <a:buFont typeface="Wingdings" pitchFamily="2" charset="2"/>
              <a:buChar char="ü"/>
            </a:pPr>
            <a:r>
              <a:rPr lang="en-US" sz="3000" dirty="0">
                <a:latin typeface="High Tower Text" pitchFamily="18" charset="0"/>
              </a:rPr>
              <a:t>P</a:t>
            </a:r>
            <a:r>
              <a:rPr lang="en-US" sz="3000" dirty="0" smtClean="0">
                <a:latin typeface="High Tower Text" pitchFamily="18" charset="0"/>
              </a:rPr>
              <a:t>repare derivative works</a:t>
            </a:r>
          </a:p>
          <a:p>
            <a:pPr eaLnBrk="1" hangingPunct="1">
              <a:lnSpc>
                <a:spcPct val="120000"/>
              </a:lnSpc>
              <a:buFont typeface="Wingdings" pitchFamily="2" charset="2"/>
              <a:buChar char="ü"/>
            </a:pPr>
            <a:r>
              <a:rPr lang="en-US" sz="3000" dirty="0">
                <a:latin typeface="High Tower Text" pitchFamily="18" charset="0"/>
              </a:rPr>
              <a:t>P</a:t>
            </a:r>
            <a:r>
              <a:rPr lang="en-US" sz="3000" dirty="0" smtClean="0">
                <a:latin typeface="High Tower Text" pitchFamily="18" charset="0"/>
              </a:rPr>
              <a:t>ublicly perform or display the work</a:t>
            </a:r>
          </a:p>
          <a:p>
            <a:pPr eaLnBrk="1" hangingPunct="1">
              <a:lnSpc>
                <a:spcPct val="120000"/>
              </a:lnSpc>
              <a:buFont typeface="Wingdings" pitchFamily="2" charset="2"/>
              <a:buChar char="ü"/>
            </a:pPr>
            <a:r>
              <a:rPr lang="en-US" sz="3000" dirty="0" smtClean="0">
                <a:latin typeface="High Tower Text" pitchFamily="18" charset="0"/>
              </a:rPr>
              <a:t>License any of the above to third parti</a:t>
            </a:r>
            <a:r>
              <a:rPr lang="en-US" sz="3200" dirty="0" smtClean="0">
                <a:latin typeface="High Tower Text" pitchFamily="18" charset="0"/>
              </a:rPr>
              <a:t>es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dirty="0" smtClean="0"/>
              <a:t>	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sz="2800" dirty="0" smtClean="0"/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800" dirty="0" smtClean="0"/>
              <a:t>	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“Fish Bowl” Discussion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28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Scenarios for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PI is listed as a contributing author, even though her direct contributions came through lab research, not writing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 graduate student wishes to publish several chapters from her thesis, which will be archived in the university’s ETD collection, as articles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 faculty member has created a website from class work and includes material from former students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22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Further scenarios for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Who owns online course materials?  What about online syllabi?</a:t>
            </a:r>
          </a:p>
          <a:p>
            <a:endParaRPr lang="en-US" dirty="0"/>
          </a:p>
          <a:p>
            <a:r>
              <a:rPr lang="en-US" dirty="0" smtClean="0"/>
              <a:t>Should we treat OA differently for creative writing and music composition faculty and students?</a:t>
            </a:r>
          </a:p>
          <a:p>
            <a:endParaRPr lang="en-US" dirty="0"/>
          </a:p>
          <a:p>
            <a:r>
              <a:rPr lang="en-US" dirty="0" smtClean="0"/>
              <a:t>How should we plan for and negotiate embargoes for OA dissertations?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0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2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799170"/>
          </a:xfrm>
        </p:spPr>
        <p:txBody>
          <a:bodyPr>
            <a:noAutofit/>
          </a:bodyPr>
          <a:lstStyle/>
          <a:p>
            <a:pPr eaLnBrk="1" hangingPunct="1"/>
            <a:r>
              <a:rPr lang="en-US" sz="5400" dirty="0" smtClean="0">
                <a:latin typeface="High Tower Text" pitchFamily="18" charset="0"/>
              </a:rPr>
              <a:t>Rights Agreement Exercise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5800"/>
            <a:ext cx="7543800" cy="914400"/>
          </a:xfrm>
        </p:spPr>
        <p:txBody>
          <a:bodyPr/>
          <a:lstStyle/>
          <a:p>
            <a:r>
              <a:rPr lang="en-US" dirty="0" smtClean="0">
                <a:latin typeface="High Tower Text" pitchFamily="18" charset="0"/>
              </a:rPr>
              <a:t>Publication Agreements</a:t>
            </a:r>
            <a:endParaRPr lang="en-US" dirty="0">
              <a:latin typeface="High Tower Text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828800"/>
            <a:ext cx="6705600" cy="3894269"/>
          </a:xfrm>
        </p:spPr>
        <p:txBody>
          <a:bodyPr>
            <a:normAutofit fontScale="85000"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n-US" dirty="0" smtClean="0">
                <a:latin typeface="High Tower Text" pitchFamily="18" charset="0"/>
              </a:rPr>
              <a:t>Indicators of author friendly or unfriendly contracts.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>
                <a:latin typeface="High Tower Text" pitchFamily="18" charset="0"/>
              </a:rPr>
              <a:t>The author, hereinafter referred to as “</a:t>
            </a:r>
            <a:r>
              <a:rPr lang="en-US" i="1" dirty="0" smtClean="0">
                <a:latin typeface="High Tower Text" pitchFamily="18" charset="0"/>
              </a:rPr>
              <a:t>chopped liver</a:t>
            </a:r>
            <a:r>
              <a:rPr lang="en-US" dirty="0" smtClean="0">
                <a:latin typeface="High Tower Text" pitchFamily="18" charset="0"/>
              </a:rPr>
              <a:t>”</a:t>
            </a:r>
          </a:p>
          <a:p>
            <a:pPr lvl="1">
              <a:buFont typeface="Wingdings" pitchFamily="2" charset="2"/>
              <a:buChar char="v"/>
            </a:pPr>
            <a:endParaRPr lang="en-US" dirty="0" smtClean="0">
              <a:latin typeface="High Tower Text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latin typeface="High Tower Text" pitchFamily="18" charset="0"/>
              </a:rPr>
              <a:t>Copyright transfer v</a:t>
            </a:r>
            <a:r>
              <a:rPr lang="en-US" dirty="0">
                <a:latin typeface="High Tower Text" pitchFamily="18" charset="0"/>
              </a:rPr>
              <a:t>. “exclusive” or “non-exclusive” </a:t>
            </a:r>
            <a:r>
              <a:rPr lang="en-US" dirty="0" smtClean="0">
                <a:latin typeface="High Tower Text" pitchFamily="18" charset="0"/>
              </a:rPr>
              <a:t>licenses</a:t>
            </a:r>
          </a:p>
          <a:p>
            <a:pPr>
              <a:buFont typeface="Wingdings" pitchFamily="2" charset="2"/>
              <a:buChar char="v"/>
            </a:pPr>
            <a:endParaRPr lang="en-US" dirty="0" smtClean="0">
              <a:latin typeface="High Tower Text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latin typeface="High Tower Text" pitchFamily="18" charset="0"/>
              </a:rPr>
              <a:t>What versions of the article can the author do what with?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>
                <a:latin typeface="High Tower Text" pitchFamily="18" charset="0"/>
              </a:rPr>
              <a:t>classroom use, redistribution, website posting, repository posting, giving talks at conferences with the work</a:t>
            </a:r>
          </a:p>
          <a:p>
            <a:pPr lvl="1">
              <a:buFont typeface="Wingdings" pitchFamily="2" charset="2"/>
              <a:buChar char="v"/>
            </a:pPr>
            <a:endParaRPr lang="en-US" dirty="0" smtClean="0">
              <a:latin typeface="High Tower Text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latin typeface="High Tower Text" pitchFamily="18" charset="0"/>
              </a:rPr>
              <a:t>Embargoes (delayed release periods), and conditions?</a:t>
            </a:r>
            <a:endParaRPr lang="en-US" dirty="0"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82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High Tower Text" pitchFamily="18" charset="0"/>
              </a:rPr>
              <a:t>Questions?</a:t>
            </a:r>
            <a:endParaRPr lang="en-US" dirty="0"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085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Content Placeholder 6"/>
          <p:cNvSpPr>
            <a:spLocks noGrp="1"/>
          </p:cNvSpPr>
          <p:nvPr>
            <p:ph idx="1"/>
          </p:nvPr>
        </p:nvSpPr>
        <p:spPr>
          <a:xfrm>
            <a:off x="762000" y="533400"/>
            <a:ext cx="7543800" cy="5592763"/>
          </a:xfrm>
        </p:spPr>
        <p:txBody>
          <a:bodyPr lIns="0" tIns="0" rIns="0" bIns="0">
            <a:normAutofit/>
          </a:bodyPr>
          <a:lstStyle/>
          <a:p>
            <a:pPr eaLnBrk="1" hangingPunct="1">
              <a:buFont typeface="Arial" charset="0"/>
              <a:buNone/>
            </a:pPr>
            <a:r>
              <a:rPr lang="en-US" dirty="0" smtClean="0"/>
              <a:t>	</a:t>
            </a:r>
          </a:p>
          <a:p>
            <a:pPr eaLnBrk="1" hangingPunct="1">
              <a:buFont typeface="Arial" charset="0"/>
              <a:buNone/>
            </a:pPr>
            <a:endParaRPr lang="en-US" sz="2400" dirty="0" smtClean="0"/>
          </a:p>
          <a:p>
            <a:pPr eaLnBrk="1" hangingPunct="1">
              <a:buFont typeface="Arial" charset="0"/>
              <a:buNone/>
            </a:pPr>
            <a:r>
              <a:rPr lang="en-US" sz="2400" dirty="0" smtClean="0"/>
              <a:t>	</a:t>
            </a:r>
          </a:p>
          <a:p>
            <a:pPr eaLnBrk="1" hangingPunct="1">
              <a:buFont typeface="Arial" charset="0"/>
              <a:buNone/>
            </a:pPr>
            <a:r>
              <a:rPr lang="en-US" sz="2400" dirty="0" smtClean="0"/>
              <a:t>	</a:t>
            </a:r>
          </a:p>
          <a:p>
            <a:pPr eaLnBrk="1" hangingPunct="1">
              <a:buFont typeface="Arial" charset="0"/>
              <a:buNone/>
            </a:pPr>
            <a:r>
              <a:rPr lang="en-US" sz="2400" dirty="0" smtClean="0"/>
              <a:t>	This work was created by Molly Keener for the 14</a:t>
            </a:r>
            <a:r>
              <a:rPr lang="en-US" sz="2400" baseline="30000" dirty="0" smtClean="0"/>
              <a:t>th</a:t>
            </a:r>
            <a:r>
              <a:rPr lang="en-US" sz="2400" dirty="0" smtClean="0"/>
              <a:t> ACRL National Conference, Scholarly Communication 101 workshop, and last updated by Will Cross, Molly Keener, and Kevin Smith in May 2013.</a:t>
            </a:r>
          </a:p>
          <a:p>
            <a:pPr eaLnBrk="1" hangingPunct="1">
              <a:buFont typeface="Arial" charset="0"/>
              <a:buNone/>
            </a:pPr>
            <a:endParaRPr lang="en-US" sz="2400" dirty="0" smtClean="0"/>
          </a:p>
          <a:p>
            <a:pPr eaLnBrk="1" hangingPunct="1">
              <a:buFont typeface="Arial" charset="0"/>
              <a:buNone/>
            </a:pPr>
            <a:r>
              <a:rPr lang="en-US" sz="2400" dirty="0" smtClean="0"/>
              <a:t>	This work is licensed under a Creative Commons Attribution Non-Commercial Share Alike 3.0 United States license: </a:t>
            </a:r>
            <a:r>
              <a:rPr lang="en-US" sz="2400" dirty="0" smtClean="0">
                <a:hlinkClick r:id="rId3"/>
              </a:rPr>
              <a:t>http://creativecommons.org/licenses/by-nc-sa/3.0/</a:t>
            </a:r>
            <a:r>
              <a:rPr lang="en-US" sz="2400" dirty="0" smtClean="0"/>
              <a:t>. </a:t>
            </a:r>
          </a:p>
        </p:txBody>
      </p:sp>
      <p:pic>
        <p:nvPicPr>
          <p:cNvPr id="50178" name="Picture 2" descr="http://mirrors.creativecommons.org/presskit/buttons/88x31/png/by-nc-sa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76600" y="762000"/>
            <a:ext cx="2514600" cy="879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4"/>
          <p:cNvSpPr>
            <a:spLocks noGrp="1"/>
          </p:cNvSpPr>
          <p:nvPr>
            <p:ph type="title"/>
          </p:nvPr>
        </p:nvSpPr>
        <p:spPr>
          <a:xfrm rot="-60000">
            <a:off x="1102970" y="2020855"/>
            <a:ext cx="3063240" cy="1103828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High Tower Text" pitchFamily="18" charset="0"/>
              </a:rPr>
              <a:t>Who is Copyright </a:t>
            </a:r>
            <a:r>
              <a:rPr lang="en-US" sz="2800" dirty="0">
                <a:latin typeface="High Tower Text" pitchFamily="18" charset="0"/>
              </a:rPr>
              <a:t>F</a:t>
            </a:r>
            <a:r>
              <a:rPr lang="en-US" sz="2800" dirty="0" smtClean="0">
                <a:latin typeface="High Tower Text" pitchFamily="18" charset="0"/>
              </a:rPr>
              <a:t>or?</a:t>
            </a:r>
          </a:p>
        </p:txBody>
      </p:sp>
      <p:sp>
        <p:nvSpPr>
          <p:cNvPr id="19457" name="Conten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7500" lnSpcReduction="20000"/>
          </a:bodyPr>
          <a:lstStyle/>
          <a:p>
            <a:pPr algn="ctr">
              <a:buFont typeface="Wingdings" pitchFamily="2" charset="2"/>
              <a:buNone/>
            </a:pPr>
            <a:endParaRPr lang="en-US" dirty="0" smtClean="0"/>
          </a:p>
          <a:p>
            <a:pPr algn="ctr">
              <a:buFont typeface="Wingdings" pitchFamily="2" charset="2"/>
              <a:buNone/>
            </a:pPr>
            <a:r>
              <a:rPr lang="en-US" sz="2800" dirty="0" smtClean="0">
                <a:latin typeface="High Tower Text" pitchFamily="18" charset="0"/>
              </a:rPr>
              <a:t>Constitution:</a:t>
            </a:r>
          </a:p>
          <a:p>
            <a:pPr algn="ctr">
              <a:buFont typeface="Wingdings" pitchFamily="2" charset="2"/>
              <a:buNone/>
            </a:pPr>
            <a:r>
              <a:rPr lang="en-US" sz="2800" dirty="0" smtClean="0">
                <a:latin typeface="High Tower Text" pitchFamily="18" charset="0"/>
              </a:rPr>
              <a:t>“Promote the progress of science”</a:t>
            </a:r>
          </a:p>
          <a:p>
            <a:pPr algn="ctr">
              <a:buFont typeface="Wingdings" pitchFamily="2" charset="2"/>
              <a:buNone/>
            </a:pPr>
            <a:endParaRPr lang="en-US" sz="2800" dirty="0" smtClean="0">
              <a:latin typeface="High Tower Text" pitchFamily="18" charset="0"/>
            </a:endParaRPr>
          </a:p>
          <a:p>
            <a:pPr algn="ctr">
              <a:buFont typeface="Wingdings" pitchFamily="2" charset="2"/>
              <a:buNone/>
            </a:pPr>
            <a:r>
              <a:rPr lang="en-US" sz="2800" b="1" dirty="0" smtClean="0">
                <a:solidFill>
                  <a:schemeClr val="accent2"/>
                </a:solidFill>
                <a:latin typeface="High Tower Text" pitchFamily="18" charset="0"/>
              </a:rPr>
              <a:t>Incentivizing</a:t>
            </a:r>
            <a:r>
              <a:rPr lang="en-US" sz="2800" b="1" dirty="0" smtClean="0">
                <a:latin typeface="High Tower Text" pitchFamily="18" charset="0"/>
              </a:rPr>
              <a:t> </a:t>
            </a:r>
            <a:r>
              <a:rPr lang="en-US" sz="2800" b="1" dirty="0" smtClean="0">
                <a:solidFill>
                  <a:schemeClr val="accent2"/>
                </a:solidFill>
                <a:latin typeface="High Tower Text" pitchFamily="18" charset="0"/>
              </a:rPr>
              <a:t>creativity</a:t>
            </a:r>
          </a:p>
          <a:p>
            <a:pPr algn="ctr">
              <a:buFont typeface="Wingdings" pitchFamily="2" charset="2"/>
              <a:buNone/>
            </a:pPr>
            <a:endParaRPr lang="en-US" sz="2800" dirty="0" smtClean="0">
              <a:latin typeface="High Tower Text" pitchFamily="18" charset="0"/>
            </a:endParaRPr>
          </a:p>
          <a:p>
            <a:pPr algn="ctr">
              <a:buFont typeface="Wingdings" pitchFamily="2" charset="2"/>
              <a:buNone/>
            </a:pPr>
            <a:endParaRPr lang="en-US" sz="4400" dirty="0" smtClean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08" r="8594"/>
          <a:stretch/>
        </p:blipFill>
        <p:spPr>
          <a:xfrm rot="60000">
            <a:off x="5068623" y="1088133"/>
            <a:ext cx="2484223" cy="4539412"/>
          </a:xfrm>
        </p:spPr>
      </p:pic>
    </p:spTree>
    <p:extLst>
      <p:ext uri="{BB962C8B-B14F-4D97-AF65-F5344CB8AC3E}">
        <p14:creationId xmlns:p14="http://schemas.microsoft.com/office/powerpoint/2010/main" val="214963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High Tower Text" pitchFamily="18" charset="0"/>
              </a:rPr>
              <a:t>How Do We Get Copyright?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1066800" y="2286000"/>
            <a:ext cx="7162800" cy="3810000"/>
          </a:xfrm>
        </p:spPr>
        <p:txBody>
          <a:bodyPr>
            <a:normAutofit fontScale="92500"/>
          </a:bodyPr>
          <a:lstStyle/>
          <a:p>
            <a:pPr eaLnBrk="1" hangingPunct="1">
              <a:lnSpc>
                <a:spcPct val="90000"/>
              </a:lnSpc>
              <a:buFont typeface="Wingdings" pitchFamily="2" charset="2"/>
              <a:buChar char="ü"/>
            </a:pPr>
            <a:r>
              <a:rPr lang="en-US" sz="3200" dirty="0" smtClean="0">
                <a:latin typeface="High Tower Text" pitchFamily="18" charset="0"/>
              </a:rPr>
              <a:t>Copyright exists from the moment of creation</a:t>
            </a:r>
          </a:p>
          <a:p>
            <a:pPr lvl="1">
              <a:lnSpc>
                <a:spcPct val="90000"/>
              </a:lnSpc>
              <a:buFont typeface="Wingdings" pitchFamily="2" charset="2"/>
              <a:buChar char="ü"/>
            </a:pPr>
            <a:r>
              <a:rPr lang="en-US" sz="2800" dirty="0" smtClean="0">
                <a:latin typeface="High Tower Text" pitchFamily="18" charset="0"/>
              </a:rPr>
              <a:t>In original works fixed in tangible form</a:t>
            </a:r>
          </a:p>
          <a:p>
            <a:pPr lvl="1">
              <a:lnSpc>
                <a:spcPct val="90000"/>
              </a:lnSpc>
              <a:buFont typeface="Wingdings" pitchFamily="2" charset="2"/>
              <a:buChar char="ü"/>
            </a:pPr>
            <a:r>
              <a:rPr lang="en-US" sz="2800" dirty="0" smtClean="0">
                <a:latin typeface="High Tower Text" pitchFamily="18" charset="0"/>
              </a:rPr>
              <a:t>Lasts for the life of the author plus 70 years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ü"/>
            </a:pPr>
            <a:endParaRPr lang="en-US" sz="1600" dirty="0" smtClean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ü"/>
            </a:pPr>
            <a:endParaRPr lang="en-US" sz="1600" dirty="0" smtClean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ü"/>
            </a:pPr>
            <a:r>
              <a:rPr lang="en-US" sz="3200" dirty="0" smtClean="0">
                <a:latin typeface="High Tower Text" pitchFamily="18" charset="0"/>
              </a:rPr>
              <a:t>No need to use ©, no “magic words”</a:t>
            </a:r>
          </a:p>
          <a:p>
            <a:pPr eaLnBrk="1" hangingPunct="1">
              <a:lnSpc>
                <a:spcPct val="90000"/>
              </a:lnSpc>
            </a:pPr>
            <a:endParaRPr lang="en-US" sz="3200" dirty="0" smtClean="0">
              <a:solidFill>
                <a:srgbClr val="FF0000"/>
              </a:solidFill>
              <a:latin typeface="High Tower Text" pitchFamily="18" charset="0"/>
            </a:endParaRPr>
          </a:p>
          <a:p>
            <a:pPr algn="ctr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sz="3200" b="1" dirty="0" smtClean="0">
                <a:solidFill>
                  <a:schemeClr val="accent2"/>
                </a:solidFill>
                <a:latin typeface="High Tower Text" pitchFamily="18" charset="0"/>
              </a:rPr>
              <a:t>Copyright just happens</a:t>
            </a:r>
            <a:endParaRPr lang="en-US" sz="3200" dirty="0" smtClean="0">
              <a:solidFill>
                <a:srgbClr val="FF0000"/>
              </a:solidFill>
              <a:latin typeface="High Tower Text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>
          <a:xfrm rot="-60000">
            <a:off x="1149858" y="1093468"/>
            <a:ext cx="3063240" cy="812547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latin typeface="High Tower Text" pitchFamily="18" charset="0"/>
              </a:rPr>
              <a:t>Who is the Copyright </a:t>
            </a:r>
            <a:r>
              <a:rPr lang="en-US" dirty="0">
                <a:latin typeface="High Tower Text" pitchFamily="18" charset="0"/>
              </a:rPr>
              <a:t>H</a:t>
            </a:r>
            <a:r>
              <a:rPr lang="en-US" dirty="0" smtClean="0">
                <a:latin typeface="High Tower Text" pitchFamily="18" charset="0"/>
              </a:rPr>
              <a:t>older?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03" r="28603"/>
          <a:stretch>
            <a:fillRect/>
          </a:stretch>
        </p:blipFill>
        <p:spPr/>
      </p:pic>
      <p:sp>
        <p:nvSpPr>
          <p:cNvPr id="27650" name="Rectangle 3"/>
          <p:cNvSpPr>
            <a:spLocks noGrp="1" noChangeArrowheads="1"/>
          </p:cNvSpPr>
          <p:nvPr>
            <p:ph type="body" sz="half" idx="2"/>
          </p:nvPr>
        </p:nvSpPr>
        <p:spPr>
          <a:xfrm rot="-60000">
            <a:off x="1140497" y="2286333"/>
            <a:ext cx="3044952" cy="3437914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The </a:t>
            </a:r>
            <a:r>
              <a:rPr lang="en-US" dirty="0" smtClean="0">
                <a:solidFill>
                  <a:schemeClr val="accent2"/>
                </a:solidFill>
                <a:latin typeface="High Tower Text" pitchFamily="18" charset="0"/>
              </a:rPr>
              <a:t>creator</a:t>
            </a:r>
            <a:r>
              <a:rPr lang="en-US" dirty="0" smtClean="0">
                <a:latin typeface="High Tower Text" pitchFamily="18" charset="0"/>
              </a:rPr>
              <a:t> is usually the initial copyright holder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ü"/>
            </a:pPr>
            <a:endParaRPr lang="en-US" dirty="0" smtClean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If two or more people jointly create a work, they are </a:t>
            </a:r>
            <a:r>
              <a:rPr lang="en-US" dirty="0" smtClean="0">
                <a:solidFill>
                  <a:schemeClr val="accent2"/>
                </a:solidFill>
                <a:latin typeface="High Tower Text" pitchFamily="18" charset="0"/>
              </a:rPr>
              <a:t>joint copyright holders</a:t>
            </a:r>
            <a:r>
              <a:rPr lang="en-US" dirty="0" smtClean="0">
                <a:latin typeface="High Tower Text" pitchFamily="18" charset="0"/>
              </a:rPr>
              <a:t>, with equal rights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ü"/>
            </a:pPr>
            <a:endParaRPr lang="en-US" dirty="0" smtClean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With some exceptions, work created as a part of a person's employment is a “work made for hire” and the copyright belongs to the </a:t>
            </a:r>
            <a:r>
              <a:rPr lang="en-US" dirty="0" smtClean="0">
                <a:solidFill>
                  <a:schemeClr val="accent2"/>
                </a:solidFill>
                <a:latin typeface="High Tower Text" pitchFamily="18" charset="0"/>
              </a:rPr>
              <a:t>employer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876800" y="5867400"/>
            <a:ext cx="304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igh Tower Text" pitchFamily="18" charset="0"/>
              </a:rPr>
              <a:t>Copyright “</a:t>
            </a:r>
            <a:r>
              <a:rPr lang="en-US" sz="1600" dirty="0" smtClean="0">
                <a:solidFill>
                  <a:srgbClr val="C00000"/>
                </a:solidFill>
                <a:latin typeface="High Tower Text" pitchFamily="18" charset="0"/>
              </a:rPr>
              <a:t>follows the pen</a:t>
            </a:r>
            <a:r>
              <a:rPr lang="en-US" sz="1600" dirty="0" smtClean="0">
                <a:latin typeface="High Tower Text" pitchFamily="18" charset="0"/>
              </a:rPr>
              <a:t>”</a:t>
            </a:r>
            <a:endParaRPr lang="en-US" sz="1600" dirty="0">
              <a:latin typeface="High Tower Text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>
          <a:xfrm>
            <a:off x="1095023" y="609600"/>
            <a:ext cx="6965245" cy="1219201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High Tower Text" pitchFamily="18" charset="0"/>
              </a:rPr>
              <a:t>What Copyright Protects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sz="quarter" idx="13"/>
          </p:nvPr>
        </p:nvSpPr>
        <p:spPr>
          <a:xfrm>
            <a:off x="1219200" y="2209800"/>
            <a:ext cx="2895600" cy="3676650"/>
          </a:xfrm>
        </p:spPr>
        <p:txBody>
          <a:bodyPr>
            <a:normAutofit lnSpcReduction="10000"/>
          </a:bodyPr>
          <a:lstStyle/>
          <a:p>
            <a:pPr algn="ctr" eaLnBrk="1" hangingPunct="1">
              <a:buFontTx/>
              <a:buNone/>
            </a:pPr>
            <a:r>
              <a:rPr lang="en-US" dirty="0" smtClean="0">
                <a:latin typeface="High Tower Text" pitchFamily="18" charset="0"/>
              </a:rPr>
              <a:t>PROTECTED</a:t>
            </a:r>
          </a:p>
          <a:p>
            <a:pPr eaLnBrk="1" hangingPunct="1">
              <a:buFontTx/>
              <a:buNone/>
            </a:pPr>
            <a:endParaRPr lang="en-US" sz="2000" b="1" dirty="0" smtClean="0">
              <a:latin typeface="High Tower Text" pitchFamily="18" charset="0"/>
            </a:endParaRPr>
          </a:p>
          <a:p>
            <a:pPr eaLnBrk="1" hangingPunct="1"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Writing</a:t>
            </a:r>
          </a:p>
          <a:p>
            <a:pPr eaLnBrk="1" hangingPunct="1"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Choreography</a:t>
            </a:r>
          </a:p>
          <a:p>
            <a:pPr eaLnBrk="1" hangingPunct="1"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Music</a:t>
            </a:r>
          </a:p>
          <a:p>
            <a:pPr eaLnBrk="1" hangingPunct="1"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Visual art</a:t>
            </a:r>
          </a:p>
          <a:p>
            <a:pPr eaLnBrk="1" hangingPunct="1"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Film</a:t>
            </a:r>
          </a:p>
          <a:p>
            <a:pPr eaLnBrk="1" hangingPunct="1">
              <a:buFont typeface="Wingdings" pitchFamily="2" charset="2"/>
              <a:buChar char="ü"/>
            </a:pPr>
            <a:r>
              <a:rPr lang="en-US" dirty="0" smtClean="0">
                <a:latin typeface="High Tower Text" pitchFamily="18" charset="0"/>
              </a:rPr>
              <a:t>Architectural works</a:t>
            </a:r>
          </a:p>
          <a:p>
            <a:pPr eaLnBrk="1" hangingPunct="1">
              <a:buFontTx/>
              <a:buNone/>
            </a:pPr>
            <a:endParaRPr lang="en-US" dirty="0" smtClean="0"/>
          </a:p>
        </p:txBody>
      </p:sp>
      <p:sp>
        <p:nvSpPr>
          <p:cNvPr id="34819" name="Rectangle 4"/>
          <p:cNvSpPr>
            <a:spLocks noGrp="1" noChangeArrowheads="1"/>
          </p:cNvSpPr>
          <p:nvPr>
            <p:ph sz="quarter" idx="14"/>
          </p:nvPr>
        </p:nvSpPr>
        <p:spPr>
          <a:xfrm>
            <a:off x="5105400" y="1981200"/>
            <a:ext cx="2895600" cy="3905250"/>
          </a:xfrm>
        </p:spPr>
        <p:txBody>
          <a:bodyPr>
            <a:normAutofit/>
          </a:bodyPr>
          <a:lstStyle/>
          <a:p>
            <a:pPr algn="ctr" eaLnBrk="1" hangingPunct="1">
              <a:buFontTx/>
              <a:buNone/>
            </a:pPr>
            <a:r>
              <a:rPr lang="en-US" dirty="0" smtClean="0">
                <a:latin typeface="High Tower Text" pitchFamily="18" charset="0"/>
              </a:rPr>
              <a:t>NOT PROTECTED</a:t>
            </a:r>
          </a:p>
          <a:p>
            <a:pPr eaLnBrk="1" hangingPunct="1">
              <a:buFontTx/>
              <a:buNone/>
            </a:pPr>
            <a:endParaRPr lang="en-US" sz="2000" dirty="0" smtClean="0">
              <a:latin typeface="High Tower Text" pitchFamily="18" charset="0"/>
            </a:endParaRPr>
          </a:p>
          <a:p>
            <a:pPr eaLnBrk="1" hangingPunct="1">
              <a:buFont typeface="Wingdings" pitchFamily="2" charset="2"/>
              <a:buChar char="ü"/>
            </a:pPr>
            <a:r>
              <a:rPr lang="en-US" sz="2600" dirty="0" smtClean="0">
                <a:latin typeface="High Tower Text" pitchFamily="18" charset="0"/>
              </a:rPr>
              <a:t>Ideas</a:t>
            </a:r>
          </a:p>
          <a:p>
            <a:pPr eaLnBrk="1" hangingPunct="1">
              <a:buFont typeface="Wingdings" pitchFamily="2" charset="2"/>
              <a:buChar char="ü"/>
            </a:pPr>
            <a:r>
              <a:rPr lang="en-US" sz="2600" dirty="0" smtClean="0">
                <a:latin typeface="High Tower Text" pitchFamily="18" charset="0"/>
              </a:rPr>
              <a:t>Facts</a:t>
            </a:r>
          </a:p>
          <a:p>
            <a:pPr eaLnBrk="1" hangingPunct="1">
              <a:buFont typeface="Wingdings" pitchFamily="2" charset="2"/>
              <a:buChar char="ü"/>
            </a:pPr>
            <a:r>
              <a:rPr lang="en-US" sz="2600" dirty="0" smtClean="0">
                <a:latin typeface="High Tower Text" pitchFamily="18" charset="0"/>
              </a:rPr>
              <a:t>Titles</a:t>
            </a:r>
          </a:p>
          <a:p>
            <a:pPr eaLnBrk="1" hangingPunct="1">
              <a:buFont typeface="Wingdings" pitchFamily="2" charset="2"/>
              <a:buChar char="ü"/>
            </a:pPr>
            <a:r>
              <a:rPr lang="en-US" sz="2600" dirty="0" smtClean="0">
                <a:latin typeface="High Tower Text" pitchFamily="18" charset="0"/>
              </a:rPr>
              <a:t>Data</a:t>
            </a:r>
          </a:p>
          <a:p>
            <a:pPr eaLnBrk="1" hangingPunct="1">
              <a:buFont typeface="Wingdings" pitchFamily="2" charset="2"/>
              <a:buChar char="ü"/>
            </a:pPr>
            <a:r>
              <a:rPr lang="en-US" sz="2600" dirty="0" smtClean="0">
                <a:latin typeface="High Tower Text" pitchFamily="18" charset="0"/>
              </a:rPr>
              <a:t>Methods (patent)</a:t>
            </a:r>
          </a:p>
          <a:p>
            <a:pPr eaLnBrk="1" hangingPunct="1">
              <a:buFontTx/>
              <a:buNone/>
            </a:pPr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086651" y="1218785"/>
            <a:ext cx="3063240" cy="83807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igh Tower Text" pitchFamily="18" charset="0"/>
              </a:rPr>
              <a:t>Free as Air – </a:t>
            </a:r>
            <a:br>
              <a:rPr lang="en-US" dirty="0" smtClean="0">
                <a:latin typeface="High Tower Text" pitchFamily="18" charset="0"/>
              </a:rPr>
            </a:br>
            <a:r>
              <a:rPr lang="en-US" dirty="0" smtClean="0">
                <a:latin typeface="High Tower Text" pitchFamily="18" charset="0"/>
              </a:rPr>
              <a:t>The Public Domain</a:t>
            </a:r>
            <a:endParaRPr lang="en-US" dirty="0">
              <a:latin typeface="High Tower Text" pitchFamily="18" charset="0"/>
            </a:endParaRPr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24" r="29824"/>
          <a:stretch>
            <a:fillRect/>
          </a:stretch>
        </p:blipFill>
        <p:spPr/>
      </p:pic>
      <p:sp>
        <p:nvSpPr>
          <p:cNvPr id="9" name="Text Placeholder 8"/>
          <p:cNvSpPr txBox="1">
            <a:spLocks noGrp="1"/>
          </p:cNvSpPr>
          <p:nvPr>
            <p:ph type="body" sz="half" idx="2"/>
          </p:nvPr>
        </p:nvSpPr>
        <p:spPr>
          <a:xfrm rot="-60000">
            <a:off x="990557" y="2819498"/>
            <a:ext cx="32269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itchFamily="2" charset="2"/>
              <a:buChar char="ü"/>
            </a:pPr>
            <a:r>
              <a:rPr lang="en-US" sz="1800" dirty="0" smtClean="0">
                <a:latin typeface="High Tower Text" pitchFamily="18" charset="0"/>
              </a:rPr>
              <a:t>Works </a:t>
            </a:r>
            <a:r>
              <a:rPr lang="en-US" sz="1800" dirty="0">
                <a:latin typeface="High Tower Text" pitchFamily="18" charset="0"/>
              </a:rPr>
              <a:t>published before </a:t>
            </a:r>
            <a:r>
              <a:rPr lang="en-US" sz="1800" dirty="0" smtClean="0">
                <a:solidFill>
                  <a:schemeClr val="accent2"/>
                </a:solidFill>
                <a:latin typeface="High Tower Text" pitchFamily="18" charset="0"/>
              </a:rPr>
              <a:t>1923</a:t>
            </a:r>
          </a:p>
          <a:p>
            <a:pPr marL="342900" indent="-342900" algn="ctr">
              <a:buFont typeface="Wingdings" pitchFamily="2" charset="2"/>
              <a:buChar char="ü"/>
            </a:pPr>
            <a:r>
              <a:rPr lang="en-US" sz="1800" dirty="0" smtClean="0">
                <a:latin typeface="High Tower Text" pitchFamily="18" charset="0"/>
              </a:rPr>
              <a:t>Works </a:t>
            </a:r>
            <a:r>
              <a:rPr lang="en-US" sz="1800" dirty="0">
                <a:latin typeface="High Tower Text" pitchFamily="18" charset="0"/>
              </a:rPr>
              <a:t>published </a:t>
            </a:r>
            <a:r>
              <a:rPr lang="en-US" sz="1800" dirty="0">
                <a:solidFill>
                  <a:schemeClr val="accent2"/>
                </a:solidFill>
                <a:latin typeface="High Tower Text" pitchFamily="18" charset="0"/>
              </a:rPr>
              <a:t>without notice</a:t>
            </a:r>
            <a:r>
              <a:rPr lang="en-US" sz="1800" dirty="0">
                <a:latin typeface="High Tower Text" pitchFamily="18" charset="0"/>
              </a:rPr>
              <a:t> prior to </a:t>
            </a:r>
            <a:r>
              <a:rPr lang="en-US" sz="1800" dirty="0" smtClean="0">
                <a:solidFill>
                  <a:schemeClr val="accent2"/>
                </a:solidFill>
                <a:latin typeface="High Tower Text" pitchFamily="18" charset="0"/>
              </a:rPr>
              <a:t>1989</a:t>
            </a:r>
          </a:p>
          <a:p>
            <a:pPr marL="342900" indent="-342900" algn="ctr">
              <a:buFont typeface="Wingdings" pitchFamily="2" charset="2"/>
              <a:buChar char="ü"/>
            </a:pPr>
            <a:r>
              <a:rPr lang="en-US" sz="1800" dirty="0" smtClean="0">
                <a:latin typeface="High Tower Text" pitchFamily="18" charset="0"/>
              </a:rPr>
              <a:t>Works </a:t>
            </a:r>
            <a:r>
              <a:rPr lang="en-US" sz="1800" dirty="0">
                <a:solidFill>
                  <a:schemeClr val="accent2"/>
                </a:solidFill>
                <a:latin typeface="High Tower Text" pitchFamily="18" charset="0"/>
              </a:rPr>
              <a:t>not renewed </a:t>
            </a:r>
            <a:r>
              <a:rPr lang="en-US" sz="1800" dirty="0">
                <a:latin typeface="High Tower Text" pitchFamily="18" charset="0"/>
              </a:rPr>
              <a:t>prior to </a:t>
            </a:r>
            <a:r>
              <a:rPr lang="en-US" sz="1800" dirty="0" smtClean="0">
                <a:solidFill>
                  <a:schemeClr val="accent2"/>
                </a:solidFill>
                <a:latin typeface="High Tower Text" pitchFamily="18" charset="0"/>
              </a:rPr>
              <a:t>1963</a:t>
            </a:r>
          </a:p>
          <a:p>
            <a:pPr marL="342900" indent="-342900" algn="ctr">
              <a:buFont typeface="Wingdings" pitchFamily="2" charset="2"/>
              <a:buChar char="ü"/>
            </a:pPr>
            <a:r>
              <a:rPr lang="en-US" sz="1800" dirty="0" smtClean="0">
                <a:latin typeface="High Tower Text" pitchFamily="18" charset="0"/>
              </a:rPr>
              <a:t>Works </a:t>
            </a:r>
            <a:r>
              <a:rPr lang="en-US" sz="1800" dirty="0">
                <a:latin typeface="High Tower Text" pitchFamily="18" charset="0"/>
              </a:rPr>
              <a:t>of the </a:t>
            </a:r>
            <a:r>
              <a:rPr lang="en-US" sz="1800" dirty="0">
                <a:solidFill>
                  <a:schemeClr val="accent2"/>
                </a:solidFill>
                <a:latin typeface="High Tower Text" pitchFamily="18" charset="0"/>
              </a:rPr>
              <a:t>federal </a:t>
            </a:r>
            <a:r>
              <a:rPr lang="en-US" sz="1800" dirty="0" smtClean="0">
                <a:solidFill>
                  <a:schemeClr val="accent2"/>
                </a:solidFill>
                <a:latin typeface="High Tower Text" pitchFamily="18" charset="0"/>
              </a:rPr>
              <a:t>gov’t</a:t>
            </a:r>
          </a:p>
          <a:p>
            <a:pPr marL="342900" indent="-342900" algn="ctr">
              <a:buFont typeface="Wingdings" pitchFamily="2" charset="2"/>
              <a:buChar char="ü"/>
            </a:pPr>
            <a:r>
              <a:rPr lang="en-US" sz="1800" dirty="0" smtClean="0">
                <a:latin typeface="High Tower Text" pitchFamily="18" charset="0"/>
              </a:rPr>
              <a:t>Titles</a:t>
            </a:r>
            <a:r>
              <a:rPr lang="en-US" sz="1800" dirty="0">
                <a:latin typeface="High Tower Text" pitchFamily="18" charset="0"/>
              </a:rPr>
              <a:t>, short phrases &amp; </a:t>
            </a:r>
            <a:r>
              <a:rPr lang="en-US" sz="1800" dirty="0" smtClean="0">
                <a:latin typeface="High Tower Text" pitchFamily="18" charset="0"/>
              </a:rPr>
              <a:t>facts</a:t>
            </a:r>
          </a:p>
          <a:p>
            <a:pPr marL="342900" indent="-342900" algn="ctr">
              <a:buFont typeface="Wingdings" pitchFamily="2" charset="2"/>
              <a:buChar char="ü"/>
            </a:pPr>
            <a:r>
              <a:rPr lang="en-US" sz="1800" dirty="0" smtClean="0">
                <a:latin typeface="High Tower Text" pitchFamily="18" charset="0"/>
              </a:rPr>
              <a:t>Ideas</a:t>
            </a:r>
            <a:endParaRPr lang="en-US" sz="1800" dirty="0"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486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igh Tower Text" pitchFamily="18" charset="0"/>
              </a:rPr>
              <a:t>Fair Use</a:t>
            </a:r>
            <a:endParaRPr lang="en-US" dirty="0">
              <a:latin typeface="High Tower Text" pitchFamily="18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620888"/>
          </a:xfrm>
        </p:spPr>
        <p:txBody>
          <a:bodyPr/>
          <a:lstStyle/>
          <a:p>
            <a:r>
              <a:rPr lang="en-US" b="0" dirty="0" smtClean="0">
                <a:solidFill>
                  <a:schemeClr val="tx1"/>
                </a:solidFill>
                <a:latin typeface="High Tower Text" pitchFamily="18" charset="0"/>
              </a:rPr>
              <a:t>FOUR FACTORS</a:t>
            </a:r>
            <a:endParaRPr lang="en-US" b="0" dirty="0">
              <a:solidFill>
                <a:schemeClr val="tx1"/>
              </a:solidFill>
              <a:latin typeface="High Tower Text" pitchFamily="18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49489"/>
          </a:xfrm>
        </p:spPr>
        <p:txBody>
          <a:bodyPr>
            <a:normAutofit/>
          </a:bodyPr>
          <a:lstStyle/>
          <a:p>
            <a:r>
              <a:rPr lang="en-US" b="0" dirty="0">
                <a:solidFill>
                  <a:schemeClr val="tx1"/>
                </a:solidFill>
                <a:latin typeface="High Tower Text" pitchFamily="18" charset="0"/>
              </a:rPr>
              <a:t>ONE </a:t>
            </a:r>
            <a:r>
              <a:rPr lang="en-US" b="0" dirty="0" smtClean="0">
                <a:solidFill>
                  <a:schemeClr val="tx1"/>
                </a:solidFill>
                <a:latin typeface="High Tower Text" pitchFamily="18" charset="0"/>
              </a:rPr>
              <a:t>QUESTION: </a:t>
            </a:r>
            <a:r>
              <a:rPr lang="en-US" b="0" i="1" dirty="0" smtClean="0">
                <a:solidFill>
                  <a:schemeClr val="tx1"/>
                </a:solidFill>
                <a:latin typeface="High Tower Text" pitchFamily="18" charset="0"/>
              </a:rPr>
              <a:t>Transformation</a:t>
            </a:r>
            <a:r>
              <a:rPr lang="en-US" b="0" dirty="0" smtClean="0">
                <a:solidFill>
                  <a:schemeClr val="tx1"/>
                </a:solidFill>
                <a:latin typeface="High Tower Text" pitchFamily="18" charset="0"/>
              </a:rPr>
              <a:t> </a:t>
            </a:r>
            <a:endParaRPr lang="en-US" b="0" dirty="0">
              <a:solidFill>
                <a:schemeClr val="tx1"/>
              </a:solidFill>
              <a:latin typeface="High Tower Text" pitchFamily="18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romanLcPeriod"/>
            </a:pPr>
            <a:r>
              <a:rPr lang="en-US" dirty="0" smtClean="0">
                <a:latin typeface="High Tower Text" pitchFamily="18" charset="0"/>
              </a:rPr>
              <a:t>What are you </a:t>
            </a:r>
            <a:r>
              <a:rPr lang="en-US" dirty="0" smtClean="0">
                <a:solidFill>
                  <a:srgbClr val="C00000"/>
                </a:solidFill>
                <a:latin typeface="High Tower Text" pitchFamily="18" charset="0"/>
              </a:rPr>
              <a:t>doing</a:t>
            </a:r>
            <a:r>
              <a:rPr lang="en-US" dirty="0" smtClean="0">
                <a:latin typeface="High Tower Text" pitchFamily="18" charset="0"/>
              </a:rPr>
              <a:t>?</a:t>
            </a:r>
          </a:p>
          <a:p>
            <a:pPr marL="514350" indent="-514350">
              <a:buFont typeface="+mj-lt"/>
              <a:buAutoNum type="romanLcPeriod"/>
            </a:pPr>
            <a:endParaRPr lang="en-US" dirty="0" smtClean="0">
              <a:latin typeface="High Tower Text" pitchFamily="18" charset="0"/>
            </a:endParaRPr>
          </a:p>
          <a:p>
            <a:pPr marL="514350" indent="-514350">
              <a:buFont typeface="+mj-lt"/>
              <a:buAutoNum type="romanLcPeriod"/>
            </a:pPr>
            <a:r>
              <a:rPr lang="en-US" dirty="0" smtClean="0">
                <a:latin typeface="High Tower Text" pitchFamily="18" charset="0"/>
              </a:rPr>
              <a:t>What are you </a:t>
            </a:r>
            <a:r>
              <a:rPr lang="en-US" dirty="0" smtClean="0">
                <a:solidFill>
                  <a:srgbClr val="C00000"/>
                </a:solidFill>
                <a:latin typeface="High Tower Text" pitchFamily="18" charset="0"/>
              </a:rPr>
              <a:t>using</a:t>
            </a:r>
            <a:r>
              <a:rPr lang="en-US" dirty="0" smtClean="0">
                <a:latin typeface="High Tower Text" pitchFamily="18" charset="0"/>
              </a:rPr>
              <a:t>?</a:t>
            </a:r>
          </a:p>
          <a:p>
            <a:pPr marL="514350" indent="-514350">
              <a:buFont typeface="+mj-lt"/>
              <a:buAutoNum type="romanLcPeriod"/>
            </a:pPr>
            <a:endParaRPr lang="en-US" dirty="0" smtClean="0">
              <a:latin typeface="High Tower Text" pitchFamily="18" charset="0"/>
            </a:endParaRPr>
          </a:p>
          <a:p>
            <a:pPr marL="514350" indent="-514350">
              <a:buFont typeface="+mj-lt"/>
              <a:buAutoNum type="romanLcPeriod"/>
            </a:pPr>
            <a:r>
              <a:rPr lang="en-US" dirty="0" smtClean="0">
                <a:solidFill>
                  <a:srgbClr val="C00000"/>
                </a:solidFill>
                <a:latin typeface="High Tower Text" pitchFamily="18" charset="0"/>
              </a:rPr>
              <a:t>How much </a:t>
            </a:r>
            <a:r>
              <a:rPr lang="en-US" dirty="0" smtClean="0">
                <a:latin typeface="High Tower Text" pitchFamily="18" charset="0"/>
              </a:rPr>
              <a:t>are you using?</a:t>
            </a:r>
          </a:p>
          <a:p>
            <a:pPr marL="514350" indent="-514350">
              <a:buFont typeface="+mj-lt"/>
              <a:buAutoNum type="romanLcPeriod"/>
            </a:pPr>
            <a:endParaRPr lang="en-US" dirty="0" smtClean="0">
              <a:latin typeface="High Tower Text" pitchFamily="18" charset="0"/>
            </a:endParaRPr>
          </a:p>
          <a:p>
            <a:pPr marL="514350" indent="-514350">
              <a:buFont typeface="+mj-lt"/>
              <a:buAutoNum type="romanLcPeriod"/>
            </a:pPr>
            <a:r>
              <a:rPr lang="en-US" dirty="0" smtClean="0">
                <a:latin typeface="High Tower Text" pitchFamily="18" charset="0"/>
              </a:rPr>
              <a:t>Is your work a </a:t>
            </a:r>
            <a:r>
              <a:rPr lang="en-US" dirty="0" smtClean="0">
                <a:solidFill>
                  <a:srgbClr val="C00000"/>
                </a:solidFill>
                <a:latin typeface="High Tower Text" pitchFamily="18" charset="0"/>
              </a:rPr>
              <a:t>substitute</a:t>
            </a:r>
            <a:r>
              <a:rPr lang="en-US" dirty="0" smtClean="0">
                <a:latin typeface="High Tower Text" pitchFamily="18" charset="0"/>
              </a:rPr>
              <a:t>?</a:t>
            </a:r>
            <a:endParaRPr lang="en-US" dirty="0">
              <a:latin typeface="High Tower Text" pitchFamily="18" charset="0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endParaRPr lang="en-US" dirty="0" smtClean="0">
              <a:latin typeface="High Tower Text" pitchFamily="18" charset="0"/>
            </a:endParaRPr>
          </a:p>
          <a:p>
            <a:pPr>
              <a:buFont typeface="Wingdings" pitchFamily="2" charset="2"/>
              <a:buChar char="v"/>
            </a:pPr>
            <a:endParaRPr lang="en-US" sz="1400" dirty="0" smtClean="0">
              <a:latin typeface="High Tower Text" pitchFamily="18" charset="0"/>
            </a:endParaRPr>
          </a:p>
          <a:p>
            <a:pPr marL="365760" lvl="1" indent="0" algn="ctr">
              <a:buNone/>
            </a:pPr>
            <a:r>
              <a:rPr lang="en-US" dirty="0" smtClean="0">
                <a:solidFill>
                  <a:schemeClr val="accent2"/>
                </a:solidFill>
                <a:latin typeface="High Tower Text" pitchFamily="18" charset="0"/>
              </a:rPr>
              <a:t>“Are you adding something new, or just free riding on someone else’s work?”</a:t>
            </a:r>
            <a:endParaRPr lang="en-US" dirty="0">
              <a:solidFill>
                <a:schemeClr val="accent2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32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Tools for Evaluating Copyright</a:t>
            </a:r>
            <a:endParaRPr lang="en-US" dirty="0"/>
          </a:p>
        </p:txBody>
      </p:sp>
      <p:pic>
        <p:nvPicPr>
          <p:cNvPr id="7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304" r="1815" b="8197"/>
          <a:stretch/>
        </p:blipFill>
        <p:spPr bwMode="auto">
          <a:xfrm>
            <a:off x="4191000" y="1921391"/>
            <a:ext cx="2910066" cy="1810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33" r="2034" b="7030"/>
          <a:stretch/>
        </p:blipFill>
        <p:spPr bwMode="auto">
          <a:xfrm>
            <a:off x="5257800" y="4114800"/>
            <a:ext cx="2916890" cy="1878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6" r="2229" b="5783"/>
          <a:stretch/>
        </p:blipFill>
        <p:spPr bwMode="auto">
          <a:xfrm>
            <a:off x="2133600" y="4114800"/>
            <a:ext cx="2656114" cy="178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4" r="1339" b="6611"/>
          <a:stretch/>
        </p:blipFill>
        <p:spPr bwMode="auto">
          <a:xfrm>
            <a:off x="990600" y="1992086"/>
            <a:ext cx="2667000" cy="1761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277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ushp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12739</TotalTime>
  <Words>691</Words>
  <Application>Microsoft Office PowerPoint</Application>
  <PresentationFormat>On-screen Show (4:3)</PresentationFormat>
  <Paragraphs>190</Paragraphs>
  <Slides>26</Slides>
  <Notes>22</Notes>
  <HiddenSlides>3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ＭＳ Ｐゴシック</vt:lpstr>
      <vt:lpstr>ＭＳ Ｐゴシック</vt:lpstr>
      <vt:lpstr>Arial</vt:lpstr>
      <vt:lpstr>Brush Script MT</vt:lpstr>
      <vt:lpstr>Calibri</vt:lpstr>
      <vt:lpstr>Constantia</vt:lpstr>
      <vt:lpstr>Franklin Gothic Book</vt:lpstr>
      <vt:lpstr>High Tower Text</vt:lpstr>
      <vt:lpstr>Rage Italic</vt:lpstr>
      <vt:lpstr>Tw Cen MT</vt:lpstr>
      <vt:lpstr>Wingdings</vt:lpstr>
      <vt:lpstr>Pushpin</vt:lpstr>
      <vt:lpstr>The Basics of Copyright  William Cross  Austin, Texas  June 21, 2013</vt:lpstr>
      <vt:lpstr>What is Copyright?</vt:lpstr>
      <vt:lpstr>Who is Copyright For?</vt:lpstr>
      <vt:lpstr>How Do We Get Copyright?</vt:lpstr>
      <vt:lpstr>Who is the Copyright Holder?</vt:lpstr>
      <vt:lpstr>What Copyright Protects</vt:lpstr>
      <vt:lpstr>Free as Air –  The Public Domain</vt:lpstr>
      <vt:lpstr>Fair Use</vt:lpstr>
      <vt:lpstr>Tools for Evaluating Copyright</vt:lpstr>
      <vt:lpstr>Managing Our Rights</vt:lpstr>
      <vt:lpstr>Giving Away Copyright?!</vt:lpstr>
      <vt:lpstr>Licenses and Copyright</vt:lpstr>
      <vt:lpstr>Bundled vs. Unbundled</vt:lpstr>
      <vt:lpstr>Why is Reuse Important?</vt:lpstr>
      <vt:lpstr>PowerPoint Presentation</vt:lpstr>
      <vt:lpstr>It’s Negotiable</vt:lpstr>
      <vt:lpstr>Addendum to Publication Agreement</vt:lpstr>
      <vt:lpstr>PowerPoint Presentation</vt:lpstr>
      <vt:lpstr>Take Home Points</vt:lpstr>
      <vt:lpstr>“Fish Bowl” Discussion</vt:lpstr>
      <vt:lpstr>Scenarios for discussion</vt:lpstr>
      <vt:lpstr>Further scenarios for discussion</vt:lpstr>
      <vt:lpstr>Rights Agreement Exercise</vt:lpstr>
      <vt:lpstr>Publication Agreements</vt:lpstr>
      <vt:lpstr>Questions?</vt:lpstr>
      <vt:lpstr>PowerPoint Presentation</vt:lpstr>
    </vt:vector>
  </TitlesOfParts>
  <Company>NCBH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Scholarly Communication 101</dc:title>
  <dc:creator>Molly Keener</dc:creator>
  <cp:lastModifiedBy>Hamer, Catherine</cp:lastModifiedBy>
  <cp:revision>245</cp:revision>
  <cp:lastPrinted>2012-05-18T18:40:24Z</cp:lastPrinted>
  <dcterms:created xsi:type="dcterms:W3CDTF">2009-06-04T12:02:19Z</dcterms:created>
  <dcterms:modified xsi:type="dcterms:W3CDTF">2013-08-23T22:06:48Z</dcterms:modified>
</cp:coreProperties>
</file>

<file path=docProps/thumbnail.jpeg>
</file>